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267" r:id="rId5"/>
    <p:sldId id="481" r:id="rId6"/>
    <p:sldId id="482" r:id="rId7"/>
    <p:sldId id="483" r:id="rId8"/>
    <p:sldId id="484" r:id="rId9"/>
    <p:sldId id="257" r:id="rId10"/>
    <p:sldId id="270" r:id="rId11"/>
    <p:sldId id="271" r:id="rId12"/>
    <p:sldId id="272" r:id="rId13"/>
    <p:sldId id="476" r:id="rId14"/>
    <p:sldId id="477" r:id="rId15"/>
    <p:sldId id="478" r:id="rId16"/>
    <p:sldId id="479" r:id="rId17"/>
    <p:sldId id="473" r:id="rId18"/>
    <p:sldId id="474" r:id="rId19"/>
    <p:sldId id="475" r:id="rId20"/>
    <p:sldId id="274" r:id="rId21"/>
    <p:sldId id="485" r:id="rId22"/>
    <p:sldId id="277" r:id="rId23"/>
    <p:sldId id="281" r:id="rId24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FE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386FEA-1934-4AAB-9225-7934E1C242E0}" v="143" dt="2024-11-28T00:39:00.051"/>
  </p1510:revLst>
</p1510:revInfo>
</file>

<file path=ppt/tableStyles.xml><?xml version="1.0" encoding="utf-8"?>
<a:tblStyleLst xmlns:a="http://schemas.openxmlformats.org/drawingml/2006/main" def="{306799F8-075E-4A3A-A7F6-7FBC6576F1A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88369" autoAdjust="0"/>
  </p:normalViewPr>
  <p:slideViewPr>
    <p:cSldViewPr snapToGrid="0">
      <p:cViewPr varScale="1">
        <p:scale>
          <a:sx n="74" d="100"/>
          <a:sy n="74" d="100"/>
        </p:scale>
        <p:origin x="10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Hoja1!$G$3</c:f>
              <c:strCache>
                <c:ptCount val="1"/>
                <c:pt idx="0">
                  <c:v>Media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878-4E70-A732-34566408A45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878-4E70-A732-34566408A45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878-4E70-A732-34566408A4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Hoja1!$F$4:$F$6</c:f>
              <c:numCache>
                <c:formatCode>General</c:formatCode>
                <c:ptCount val="3"/>
                <c:pt idx="0">
                  <c:v>15</c:v>
                </c:pt>
                <c:pt idx="1">
                  <c:v>18</c:v>
                </c:pt>
                <c:pt idx="2">
                  <c:v>20</c:v>
                </c:pt>
              </c:numCache>
            </c:numRef>
          </c:cat>
          <c:val>
            <c:numRef>
              <c:f>Hoja1!$G$4:$G$6</c:f>
              <c:numCache>
                <c:formatCode>General</c:formatCode>
                <c:ptCount val="3"/>
                <c:pt idx="0">
                  <c:v>11.5</c:v>
                </c:pt>
                <c:pt idx="1">
                  <c:v>12.2</c:v>
                </c:pt>
                <c:pt idx="2">
                  <c:v>11.57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78-4E70-A732-34566408A4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6794032"/>
        <c:axId val="1716794992"/>
      </c:barChart>
      <c:catAx>
        <c:axId val="1716794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 </a:t>
                </a:r>
                <a:r>
                  <a:rPr lang="en-US" sz="1200" b="1">
                    <a:solidFill>
                      <a:schemeClr val="tx1"/>
                    </a:solidFill>
                  </a:rPr>
                  <a:t>TEMPERATURA</a:t>
                </a:r>
                <a:r>
                  <a:rPr lang="en-US" sz="1200" b="1" baseline="0">
                    <a:solidFill>
                      <a:schemeClr val="tx1"/>
                    </a:solidFill>
                  </a:rPr>
                  <a:t> ºC</a:t>
                </a:r>
                <a:endParaRPr lang="en-US" sz="12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16794992"/>
        <c:crosses val="autoZero"/>
        <c:auto val="1"/>
        <c:lblAlgn val="ctr"/>
        <c:lblOffset val="100"/>
        <c:noMultiLvlLbl val="0"/>
      </c:catAx>
      <c:valAx>
        <c:axId val="1716794992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="1">
                    <a:solidFill>
                      <a:schemeClr val="tx1"/>
                    </a:solidFill>
                  </a:rPr>
                  <a:t>% HDS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1679403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Hoja1!$O$11</c:f>
              <c:strCache>
                <c:ptCount val="1"/>
                <c:pt idx="0">
                  <c:v>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4.62962962962962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DC5-4E47-98CE-4A8F6BBBE6B7}"/>
                </c:ext>
              </c:extLst>
            </c:dLbl>
            <c:dLbl>
              <c:idx val="1"/>
              <c:layout>
                <c:manualLayout>
                  <c:x val="-2.7777777777777779E-3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DC5-4E47-98CE-4A8F6BBBE6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DC5-4E47-98CE-4A8F6BBBE6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Hoja1!$S$11:$S$13</c:f>
                <c:numCache>
                  <c:formatCode>General</c:formatCode>
                  <c:ptCount val="3"/>
                  <c:pt idx="0">
                    <c:v>2.5249999999999999</c:v>
                  </c:pt>
                  <c:pt idx="1">
                    <c:v>2.5249999999999999</c:v>
                  </c:pt>
                  <c:pt idx="2">
                    <c:v>2.5249999999999999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Hoja1!$P$10:$R$10</c:f>
              <c:strCache>
                <c:ptCount val="3"/>
                <c:pt idx="0">
                  <c:v>PATRÓN I</c:v>
                </c:pt>
                <c:pt idx="1">
                  <c:v>PATRÓN II</c:v>
                </c:pt>
                <c:pt idx="2">
                  <c:v>PATRÓN III</c:v>
                </c:pt>
              </c:strCache>
            </c:strRef>
          </c:cat>
          <c:val>
            <c:numRef>
              <c:f>Hoja1!$P$11:$R$11</c:f>
              <c:numCache>
                <c:formatCode>General</c:formatCode>
                <c:ptCount val="3"/>
                <c:pt idx="0">
                  <c:v>45.12</c:v>
                </c:pt>
                <c:pt idx="1">
                  <c:v>47.81</c:v>
                </c:pt>
                <c:pt idx="2">
                  <c:v>7.06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C5-4E47-98CE-4A8F6BBBE6B7}"/>
            </c:ext>
          </c:extLst>
        </c:ser>
        <c:ser>
          <c:idx val="1"/>
          <c:order val="1"/>
          <c:tx>
            <c:strRef>
              <c:f>Hoja1!$O$12</c:f>
              <c:strCache>
                <c:ptCount val="1"/>
                <c:pt idx="0">
                  <c:v>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925337632079971E-17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sz="1200">
                        <a:solidFill>
                          <a:schemeClr val="tx1"/>
                        </a:solidFill>
                      </a:rPr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DC5-4E47-98CE-4A8F6BBBE6B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0" i="0" u="none" strike="noStrike" kern="1200" baseline="0">
                        <a:solidFill>
                          <a:schemeClr val="tx1"/>
                        </a:solidFill>
                      </a:rPr>
                      <a:t>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1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DC5-4E47-98CE-4A8F6BBBE6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DC5-4E47-98CE-4A8F6BBBE6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Hoja1!$T$11:$T$13</c:f>
                <c:numCache>
                  <c:formatCode>General</c:formatCode>
                  <c:ptCount val="3"/>
                  <c:pt idx="0">
                    <c:v>2.6150000000000002</c:v>
                  </c:pt>
                  <c:pt idx="1">
                    <c:v>2.6150000000000002</c:v>
                  </c:pt>
                  <c:pt idx="2">
                    <c:v>2.6150000000000002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Hoja1!$P$10:$R$10</c:f>
              <c:strCache>
                <c:ptCount val="3"/>
                <c:pt idx="0">
                  <c:v>PATRÓN I</c:v>
                </c:pt>
                <c:pt idx="1">
                  <c:v>PATRÓN II</c:v>
                </c:pt>
                <c:pt idx="2">
                  <c:v>PATRÓN III</c:v>
                </c:pt>
              </c:strCache>
            </c:strRef>
          </c:cat>
          <c:val>
            <c:numRef>
              <c:f>Hoja1!$P$12:$R$12</c:f>
              <c:numCache>
                <c:formatCode>General</c:formatCode>
                <c:ptCount val="3"/>
                <c:pt idx="0">
                  <c:v>39.369999999999997</c:v>
                </c:pt>
                <c:pt idx="1">
                  <c:v>54.75</c:v>
                </c:pt>
                <c:pt idx="2">
                  <c:v>5.87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DC5-4E47-98CE-4A8F6BBBE6B7}"/>
            </c:ext>
          </c:extLst>
        </c:ser>
        <c:ser>
          <c:idx val="2"/>
          <c:order val="2"/>
          <c:tx>
            <c:strRef>
              <c:f>Hoja1!$O$13</c:f>
              <c:strCache>
                <c:ptCount val="1"/>
                <c:pt idx="0">
                  <c:v>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100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DC5-4E47-98CE-4A8F6BBBE6B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100">
                        <a:solidFill>
                          <a:schemeClr val="tx1"/>
                        </a:solidFill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DC5-4E47-98CE-4A8F6BBBE6B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DC5-4E47-98CE-4A8F6BBBE6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Hoja1!$U$11:$U$13</c:f>
                <c:numCache>
                  <c:formatCode>General</c:formatCode>
                  <c:ptCount val="3"/>
                  <c:pt idx="0">
                    <c:v>0.77600000000000002</c:v>
                  </c:pt>
                  <c:pt idx="1">
                    <c:v>0.77600000000000002</c:v>
                  </c:pt>
                  <c:pt idx="2">
                    <c:v>0.77600000000000002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Hoja1!$P$10:$R$10</c:f>
              <c:strCache>
                <c:ptCount val="3"/>
                <c:pt idx="0">
                  <c:v>PATRÓN I</c:v>
                </c:pt>
                <c:pt idx="1">
                  <c:v>PATRÓN II</c:v>
                </c:pt>
                <c:pt idx="2">
                  <c:v>PATRÓN III</c:v>
                </c:pt>
              </c:strCache>
            </c:strRef>
          </c:cat>
          <c:val>
            <c:numRef>
              <c:f>Hoja1!$P$13:$R$13</c:f>
              <c:numCache>
                <c:formatCode>General</c:formatCode>
                <c:ptCount val="3"/>
                <c:pt idx="0">
                  <c:v>49.12</c:v>
                </c:pt>
                <c:pt idx="1">
                  <c:v>46.18</c:v>
                </c:pt>
                <c:pt idx="2">
                  <c:v>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DC5-4E47-98CE-4A8F6BBBE6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9066416"/>
        <c:axId val="89066896"/>
      </c:barChart>
      <c:catAx>
        <c:axId val="89066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="1">
                    <a:solidFill>
                      <a:schemeClr val="tx1"/>
                    </a:solidFill>
                  </a:rPr>
                  <a:t>TEMPERATURA</a:t>
                </a:r>
                <a:r>
                  <a:rPr lang="es-ES" sz="1200" b="1" baseline="0">
                    <a:solidFill>
                      <a:schemeClr val="tx1"/>
                    </a:solidFill>
                  </a:rPr>
                  <a:t> ºC</a:t>
                </a:r>
                <a:endParaRPr lang="es-ES" sz="12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9066896"/>
        <c:crosses val="autoZero"/>
        <c:auto val="1"/>
        <c:lblAlgn val="ctr"/>
        <c:lblOffset val="100"/>
        <c:noMultiLvlLbl val="0"/>
      </c:catAx>
      <c:valAx>
        <c:axId val="89066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="1">
                    <a:solidFill>
                      <a:schemeClr val="tx1"/>
                    </a:solidFill>
                  </a:rPr>
                  <a:t>% FOSFORILACIÓN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906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55E-4BBD-BEB3-FE211F2C9F9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55E-4BBD-BEB3-FE211F2C9F9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55E-4BBD-BEB3-FE211F2C9F9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55E-4BBD-BEB3-FE211F2C9F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Hoja1!$C$27:$C$30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Hoja1!$D$27:$D$30</c:f>
              <c:numCache>
                <c:formatCode>General</c:formatCode>
                <c:ptCount val="4"/>
                <c:pt idx="0">
                  <c:v>12.37</c:v>
                </c:pt>
                <c:pt idx="1">
                  <c:v>12.406000000000001</c:v>
                </c:pt>
                <c:pt idx="2">
                  <c:v>11.618</c:v>
                </c:pt>
                <c:pt idx="3">
                  <c:v>10.63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5E-4BBD-BEB3-FE211F2C9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780048"/>
        <c:axId val="95777648"/>
      </c:barChart>
      <c:catAx>
        <c:axId val="95780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100" b="1">
                    <a:solidFill>
                      <a:schemeClr val="tx1"/>
                    </a:solidFill>
                  </a:rPr>
                  <a:t>HORAS</a:t>
                </a:r>
                <a:r>
                  <a:rPr lang="es-ES" sz="1100" b="1" baseline="0">
                    <a:solidFill>
                      <a:schemeClr val="tx1"/>
                    </a:solidFill>
                  </a:rPr>
                  <a:t> ALMACENAMIENTO</a:t>
                </a:r>
                <a:endParaRPr lang="es-ES" sz="11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solidFill>
                <a:schemeClr val="bg1"/>
              </a:solidFill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5777648"/>
        <c:crosses val="autoZero"/>
        <c:auto val="1"/>
        <c:lblAlgn val="ctr"/>
        <c:lblOffset val="100"/>
        <c:noMultiLvlLbl val="0"/>
      </c:catAx>
      <c:valAx>
        <c:axId val="95777648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100" b="1">
                    <a:solidFill>
                      <a:schemeClr val="tx1"/>
                    </a:solidFill>
                  </a:rPr>
                  <a:t>% HDS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5780048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Hoja1!$Q$32</c:f>
              <c:strCache>
                <c:ptCount val="1"/>
                <c:pt idx="0">
                  <c:v>PATRÓN 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E23-452B-885F-176B0A42A7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E23-452B-885F-176B0A42A7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E23-452B-885F-176B0A42A7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E23-452B-885F-176B0A42A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Hoja1!$P$33:$P$38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Hoja1!$Q$33:$Q$38</c:f>
              <c:numCache>
                <c:formatCode>General</c:formatCode>
                <c:ptCount val="6"/>
                <c:pt idx="1">
                  <c:v>49.582999999999998</c:v>
                </c:pt>
                <c:pt idx="2">
                  <c:v>49.5</c:v>
                </c:pt>
                <c:pt idx="3">
                  <c:v>42.917000000000002</c:v>
                </c:pt>
                <c:pt idx="4">
                  <c:v>36.167000000000002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23-452B-885F-176B0A42A7C8}"/>
            </c:ext>
          </c:extLst>
        </c:ser>
        <c:ser>
          <c:idx val="1"/>
          <c:order val="1"/>
          <c:tx>
            <c:strRef>
              <c:f>Hoja1!$R$32</c:f>
              <c:strCache>
                <c:ptCount val="1"/>
                <c:pt idx="0">
                  <c:v>PATRÓN II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E23-452B-885F-176B0A42A7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E23-452B-885F-176B0A42A7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E23-452B-885F-176B0A42A7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E23-452B-885F-176B0A42A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Ref>
                <c:f>Hoja1!$U$34:$U$37</c:f>
                <c:numCache>
                  <c:formatCode>General</c:formatCode>
                  <c:ptCount val="4"/>
                  <c:pt idx="0">
                    <c:v>3.02</c:v>
                  </c:pt>
                  <c:pt idx="1">
                    <c:v>3.02</c:v>
                  </c:pt>
                  <c:pt idx="2">
                    <c:v>3.02</c:v>
                  </c:pt>
                  <c:pt idx="3">
                    <c:v>3.02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Hoja1!$P$33:$P$38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Hoja1!$R$33:$R$38</c:f>
              <c:numCache>
                <c:formatCode>General</c:formatCode>
                <c:ptCount val="6"/>
                <c:pt idx="1">
                  <c:v>46.332999999999998</c:v>
                </c:pt>
                <c:pt idx="2">
                  <c:v>44.332999999999998</c:v>
                </c:pt>
                <c:pt idx="3">
                  <c:v>50.082999999999998</c:v>
                </c:pt>
                <c:pt idx="4">
                  <c:v>57.582999999999998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E23-452B-885F-176B0A42A7C8}"/>
            </c:ext>
          </c:extLst>
        </c:ser>
        <c:ser>
          <c:idx val="2"/>
          <c:order val="2"/>
          <c:tx>
            <c:strRef>
              <c:f>Hoja1!$S$32</c:f>
              <c:strCache>
                <c:ptCount val="1"/>
                <c:pt idx="0">
                  <c:v>PATRÓN III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E23-452B-885F-176B0A42A7C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E23-452B-885F-176B0A42A7C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EE23-452B-885F-176B0A42A7C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EE23-452B-885F-176B0A42A7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plus"/>
            <c:errValType val="cust"/>
            <c:noEndCap val="0"/>
            <c:plus>
              <c:numLit>
                <c:formatCode>General</c:formatCode>
                <c:ptCount val="1"/>
                <c:pt idx="0">
                  <c:v>1</c:v>
                </c:pt>
              </c:numLit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Hoja1!$P$33:$P$38</c:f>
              <c:numCache>
                <c:formatCode>General</c:formatCode>
                <c:ptCount val="6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Hoja1!$S$33:$S$38</c:f>
              <c:numCache>
                <c:formatCode>General</c:formatCode>
                <c:ptCount val="6"/>
                <c:pt idx="1">
                  <c:v>4.0830000000000002</c:v>
                </c:pt>
                <c:pt idx="2">
                  <c:v>6.1669999999999998</c:v>
                </c:pt>
                <c:pt idx="3">
                  <c:v>7</c:v>
                </c:pt>
                <c:pt idx="4">
                  <c:v>6.25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E23-452B-885F-176B0A42A7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98686656"/>
        <c:axId val="1098688576"/>
      </c:barChart>
      <c:catAx>
        <c:axId val="10986866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baseline="0">
                    <a:solidFill>
                      <a:schemeClr val="tx1"/>
                    </a:solidFill>
                  </a:rPr>
                  <a:t>HORAS ALMACENAMIENTO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8688576"/>
        <c:crosses val="autoZero"/>
        <c:auto val="1"/>
        <c:lblAlgn val="ctr"/>
        <c:lblOffset val="100"/>
        <c:noMultiLvlLbl val="0"/>
      </c:catAx>
      <c:valAx>
        <c:axId val="10986885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100" b="1">
                    <a:solidFill>
                      <a:schemeClr val="tx1"/>
                    </a:solidFill>
                  </a:rPr>
                  <a:t>% FOSFORILACIÓN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986866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3E47F476-161E-4A04-A0FB-965A0EEB43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832E49AB-875B-42C8-941C-0DE0DBD2D3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8372EE-C5CF-4668-A608-C008DB1672CC}" type="datetime1">
              <a:rPr lang="es-ES" smtClean="0"/>
              <a:t>27/11/2024</a:t>
            </a:fld>
            <a:endParaRPr lang="es-ES" dirty="0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id="{23EFBA4A-EC84-4A1C-951D-F76333FEE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60085306-E124-4DA3-9455-10E28A78FE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5FAA0D8-202C-4D3D-887A-429ECB6FFB6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3406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0854F-5177-49C6-A95F-B517BC4C227F}" type="datetime1">
              <a:rPr lang="es-ES" smtClean="0"/>
              <a:pPr/>
              <a:t>27/11/2024</a:t>
            </a:fld>
            <a:endParaRPr lang="es-ES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014E932-560F-4669-93FB-097F2F5C1185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9864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8140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71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el caso del macho y ciñéndonos a la calidad de las muestras espermáticas, hay muchos factores que pueden afectar 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noProof="0" smtClean="0"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61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En el caso del macho y ciñéndonos a la calidad de las muestras espermáticas, hay muchos factores que pueden afectar 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noProof="0" smtClean="0"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2294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hora de recogida de semen se ha ido adelantando con los años (algo que se sabía porque ahora terminan la recogida a las 10:00). Los puntos del gráfico de la izquierda indican número de </a:t>
            </a:r>
            <a:r>
              <a:rPr lang="es-ES" dirty="0" err="1"/>
              <a:t>IAs</a:t>
            </a:r>
            <a:r>
              <a:rPr lang="es-ES" dirty="0"/>
              <a:t> cada año, que en general se mantiene - excepto 2019 que no hubo por la epididimitis. Asimismo, AGRAMA ha adelantado la hora de IA, imagino que para mantener el intervalo entre recogida e IA.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2976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figura de la izquierda muestra el intervalo promedio desde la recogida de semen a IA a lo largo de los años. Descenso hasta 2015, y luego se mantiene.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3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Efecto del intervalo sobre la fertilidad. Los mejores resultados para intervalos entre 3.5 a 5.5 horas. Esto de es un modelo lineal. </a:t>
            </a:r>
          </a:p>
          <a:p>
            <a:r>
              <a:rPr lang="es-ES" dirty="0"/>
              <a:t>IMPORTANTE: la magnitud de este efecto es casi nula, explica un 0,04%.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8767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014E932-560F-4669-93FB-097F2F5C1185}" type="slidenum">
              <a:rPr lang="es-ES" noProof="0" smtClean="0"/>
              <a:t>20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8031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15128" y="1397977"/>
            <a:ext cx="8361229" cy="3007447"/>
          </a:xfrm>
        </p:spPr>
        <p:txBody>
          <a:bodyPr rtlCol="0" anchor="ctr" anchorCtr="0">
            <a:noAutofit/>
          </a:bodyPr>
          <a:lstStyle>
            <a:lvl1pPr algn="ctr">
              <a:defRPr sz="6600" cap="none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79906" y="4475023"/>
            <a:ext cx="6831673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B55BAFF-9F08-44EC-9023-03958509EB47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id="{79965FD7-DA9A-4AFB-B8C8-34AC1FEE9F72}"/>
              </a:ext>
            </a:extLst>
          </p:cNvPr>
          <p:cNvSpPr/>
          <p:nvPr userDrawn="1"/>
        </p:nvSpPr>
        <p:spPr>
          <a:xfrm flipV="1">
            <a:off x="887674" y="726883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5" name="Forma de L 14">
            <a:extLst>
              <a:ext uri="{FF2B5EF4-FFF2-40B4-BE49-F238E27FC236}">
                <a16:creationId xmlns:a16="http://schemas.microsoft.com/office/drawing/2014/main" id="{92465177-72B9-4DCF-8F98-0C79F3EE32EC}"/>
              </a:ext>
            </a:extLst>
          </p:cNvPr>
          <p:cNvSpPr/>
          <p:nvPr userDrawn="1"/>
        </p:nvSpPr>
        <p:spPr>
          <a:xfrm rot="10800000" flipV="1">
            <a:off x="8532326" y="1820272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4408489"/>
          </a:xfrm>
          <a:prstGeom prst="corner">
            <a:avLst>
              <a:gd name="adj1" fmla="val 6149"/>
              <a:gd name="adj2" fmla="val 681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286318" y="1685652"/>
            <a:ext cx="3152309" cy="4408489"/>
          </a:xfrm>
          <a:prstGeom prst="corner">
            <a:avLst>
              <a:gd name="adj1" fmla="val 6773"/>
              <a:gd name="adj2" fmla="val 6814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EB7532D1-9626-495D-A5A1-E0FC9C97E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4526" y="186252"/>
            <a:ext cx="2035352" cy="1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95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1EDDB-8526-495E-AF29-5E927E88C5E6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6885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 rtlCol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11479B-37B7-43ED-A480-251CFC49D02A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Forma de L 10">
            <a:extLst>
              <a:ext uri="{FF2B5EF4-FFF2-40B4-BE49-F238E27FC236}">
                <a16:creationId xmlns:a16="http://schemas.microsoft.com/office/drawing/2014/main" id="{91236E78-C797-4C31-BA0C-DB193BAF6D2D}"/>
              </a:ext>
            </a:extLst>
          </p:cNvPr>
          <p:cNvSpPr/>
          <p:nvPr userDrawn="1"/>
        </p:nvSpPr>
        <p:spPr>
          <a:xfrm rot="10800000" flipV="1">
            <a:off x="8391654" y="1873024"/>
            <a:ext cx="2772000" cy="4158497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0" name="Forma de L 9">
            <a:extLst>
              <a:ext uri="{FF2B5EF4-FFF2-40B4-BE49-F238E27FC236}">
                <a16:creationId xmlns:a16="http://schemas.microsoft.com/office/drawing/2014/main" id="{BFA658F0-F295-40A9-8BA8-1F6CBDFBBE09}"/>
              </a:ext>
            </a:extLst>
          </p:cNvPr>
          <p:cNvSpPr/>
          <p:nvPr userDrawn="1"/>
        </p:nvSpPr>
        <p:spPr>
          <a:xfrm flipH="1">
            <a:off x="8152968" y="1752327"/>
            <a:ext cx="3152309" cy="4408489"/>
          </a:xfrm>
          <a:prstGeom prst="corner">
            <a:avLst>
              <a:gd name="adj1" fmla="val 7085"/>
              <a:gd name="adj2" fmla="val 7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40073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BAF922-A3CB-4FAA-8AFC-E452B6322AB5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7254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36BBCF-DC7A-46B5-9144-2E7B2595F8B6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90140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gunda opción de 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de L 9">
            <a:extLst>
              <a:ext uri="{FF2B5EF4-FFF2-40B4-BE49-F238E27FC236}">
                <a16:creationId xmlns:a16="http://schemas.microsoft.com/office/drawing/2014/main" id="{13412040-642F-40C5-8AB5-C0E8D41B481B}"/>
              </a:ext>
            </a:extLst>
          </p:cNvPr>
          <p:cNvSpPr/>
          <p:nvPr userDrawn="1"/>
        </p:nvSpPr>
        <p:spPr>
          <a:xfrm flipV="1">
            <a:off x="870090" y="709300"/>
            <a:ext cx="2772000" cy="1527124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9" name="Rectángulo 8" title="Barra lateral">
            <a:extLst>
              <a:ext uri="{FF2B5EF4-FFF2-40B4-BE49-F238E27FC236}">
                <a16:creationId xmlns:a16="http://schemas.microsoft.com/office/drawing/2014/main" id="{BADD331D-DA8D-4D47-A2BB-F4875FDB16A4}"/>
              </a:ext>
            </a:extLst>
          </p:cNvPr>
          <p:cNvSpPr/>
          <p:nvPr userDrawn="1"/>
        </p:nvSpPr>
        <p:spPr>
          <a:xfrm rot="5400000">
            <a:off x="5791174" y="457175"/>
            <a:ext cx="609651" cy="1219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397977" y="1151796"/>
            <a:ext cx="9504485" cy="3007447"/>
          </a:xfrm>
        </p:spPr>
        <p:txBody>
          <a:bodyPr rtlCol="0" anchor="ctr" anchorCtr="0">
            <a:noAutofit/>
          </a:bodyPr>
          <a:lstStyle>
            <a:lvl1pPr algn="ctr">
              <a:defRPr sz="6600" cap="none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7977" y="4897053"/>
            <a:ext cx="9504485" cy="1086237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fld id="{D894DCAC-4EB6-4600-949C-6D19AC43FD93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 rtlCol="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11" name="Forma de L 10">
            <a:extLst>
              <a:ext uri="{FF2B5EF4-FFF2-40B4-BE49-F238E27FC236}">
                <a16:creationId xmlns:a16="http://schemas.microsoft.com/office/drawing/2014/main" id="{68D376A1-CC76-4C90-B2CF-F89EA13E7942}"/>
              </a:ext>
            </a:extLst>
          </p:cNvPr>
          <p:cNvSpPr/>
          <p:nvPr userDrawn="1"/>
        </p:nvSpPr>
        <p:spPr>
          <a:xfrm rot="10800000" flipV="1">
            <a:off x="9177050" y="837279"/>
            <a:ext cx="2199942" cy="2388894"/>
          </a:xfrm>
          <a:prstGeom prst="corner">
            <a:avLst>
              <a:gd name="adj1" fmla="val 7397"/>
              <a:gd name="adj2" fmla="val 616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id="{B5516E7A-AEB0-4772-8098-8B0F8B5F1126}"/>
              </a:ext>
            </a:extLst>
          </p:cNvPr>
          <p:cNvSpPr/>
          <p:nvPr userDrawn="1"/>
        </p:nvSpPr>
        <p:spPr>
          <a:xfrm flipV="1">
            <a:off x="752858" y="609652"/>
            <a:ext cx="3152309" cy="1814059"/>
          </a:xfrm>
          <a:prstGeom prst="corner">
            <a:avLst>
              <a:gd name="adj1" fmla="val 6089"/>
              <a:gd name="adj2" fmla="val 676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id="{E864F603-D3F0-4241-9005-3F6C3BD62BEF}"/>
              </a:ext>
            </a:extLst>
          </p:cNvPr>
          <p:cNvSpPr/>
          <p:nvPr userDrawn="1"/>
        </p:nvSpPr>
        <p:spPr>
          <a:xfrm flipH="1">
            <a:off x="8747392" y="499977"/>
            <a:ext cx="2691749" cy="2766442"/>
          </a:xfrm>
          <a:prstGeom prst="corner">
            <a:avLst>
              <a:gd name="adj1" fmla="val 4623"/>
              <a:gd name="adj2" fmla="val 3829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350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371600" y="1484671"/>
            <a:ext cx="9601200" cy="4382729"/>
          </a:xfrm>
        </p:spPr>
        <p:txBody>
          <a:bodyPr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BEFB83C-E1EC-41AC-BFF6-9D094E2D43C6}"/>
              </a:ext>
            </a:extLst>
          </p:cNvPr>
          <p:cNvCxnSpPr/>
          <p:nvPr userDrawn="1"/>
        </p:nvCxnSpPr>
        <p:spPr>
          <a:xfrm>
            <a:off x="1465008" y="1445344"/>
            <a:ext cx="9468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1AE93AC-BA50-4456-9720-30C470F6CC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1669" y="165261"/>
            <a:ext cx="2062262" cy="11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549BD6-C147-4030-BB6F-1E1DD1A0E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DE0B1D1-D61E-4E78-BED8-6617F100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6E1BEF5-07BB-47E8-8921-A75FB7AFC121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BB890FA-CB79-45B8-BFDE-D716B3C8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91E486-5605-40D6-B7E3-8F20E8BA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6402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leyenda e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C222C1B9-FA56-4CEA-AD98-25A595D942F8}"/>
              </a:ext>
            </a:extLst>
          </p:cNvPr>
          <p:cNvSpPr/>
          <p:nvPr userDrawn="1"/>
        </p:nvSpPr>
        <p:spPr bwMode="white">
          <a:xfrm>
            <a:off x="7040199" y="564425"/>
            <a:ext cx="4356000" cy="4464000"/>
          </a:xfrm>
          <a:prstGeom prst="ellipse">
            <a:avLst/>
          </a:prstGeom>
          <a:noFill/>
          <a:ln w="12382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 title="Forma de fondo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rtlCol="0"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C4FF2B-9F18-47E4-B7EE-6D23A98EAB72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9786B981-6A78-425B-97A2-BA24E40DB7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45761" y="670570"/>
            <a:ext cx="4151312" cy="4248000"/>
          </a:xfrm>
          <a:prstGeom prst="ellipse">
            <a:avLst/>
          </a:prstGeom>
          <a:ln w="38100">
            <a:solidFill>
              <a:schemeClr val="bg2"/>
            </a:solidFill>
          </a:ln>
          <a:effectLst>
            <a:innerShdw blurRad="114300">
              <a:prstClr val="black"/>
            </a:innerShdw>
          </a:effectLst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7" name="Marcador de posición de contenido 15">
            <a:extLst>
              <a:ext uri="{FF2B5EF4-FFF2-40B4-BE49-F238E27FC236}">
                <a16:creationId xmlns:a16="http://schemas.microsoft.com/office/drawing/2014/main" id="{A21C7D74-31FD-4638-819B-6F7351A177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47294" y="5188236"/>
            <a:ext cx="4858459" cy="1126906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rtlCol="0" anchor="ctr" anchorCtr="0"/>
          <a:lstStyle>
            <a:lvl1pPr marL="0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530352" indent="0" algn="ctr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9875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 marL="1444752" indent="0" algn="ctr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901952" indent="0" algn="ctr">
              <a:buNone/>
              <a:defRPr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Forma de L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Forma de L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Forma de L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084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0A2BD38-4A6C-44EB-900D-A3E3AE37854F}"/>
              </a:ext>
            </a:extLst>
          </p:cNvPr>
          <p:cNvSpPr/>
          <p:nvPr userDrawn="1"/>
        </p:nvSpPr>
        <p:spPr>
          <a:xfrm>
            <a:off x="6581723" y="404614"/>
            <a:ext cx="5191176" cy="60487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36000">
                <a:schemeClr val="tx2"/>
              </a:gs>
              <a:gs pos="69000">
                <a:schemeClr val="tx2">
                  <a:lumMod val="75000"/>
                </a:schemeClr>
              </a:gs>
              <a:gs pos="97000">
                <a:schemeClr val="tx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Rectángulo 7" title="Forma de fondo"/>
          <p:cNvSpPr/>
          <p:nvPr/>
        </p:nvSpPr>
        <p:spPr>
          <a:xfrm>
            <a:off x="0" y="376"/>
            <a:ext cx="6096000" cy="68576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white">
          <a:xfrm>
            <a:off x="586246" y="400665"/>
            <a:ext cx="4858460" cy="1428136"/>
          </a:xfrm>
        </p:spPr>
        <p:txBody>
          <a:bodyPr rtlCol="0" anchor="ctr" anchorCtr="0">
            <a:no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586246" y="2113935"/>
            <a:ext cx="4858460" cy="4247186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86246" y="6443554"/>
            <a:ext cx="132432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0618F9B-30DB-4025-957A-B5BFC04D8367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825377" y="6453386"/>
            <a:ext cx="2619329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187939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6024000" y="0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id="{CB430D22-8AAF-444F-A6CE-7C02859083D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16927" y="335049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3" name="Forma de L 22">
            <a:extLst>
              <a:ext uri="{FF2B5EF4-FFF2-40B4-BE49-F238E27FC236}">
                <a16:creationId xmlns:a16="http://schemas.microsoft.com/office/drawing/2014/main" id="{0D8BA010-8544-4718-9EA3-B0248C963FD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085711" y="33029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4" name="Forma de L 23">
            <a:extLst>
              <a:ext uri="{FF2B5EF4-FFF2-40B4-BE49-F238E27FC236}">
                <a16:creationId xmlns:a16="http://schemas.microsoft.com/office/drawing/2014/main" id="{C0FFB550-21A6-456B-BA1A-EF145674866C}"/>
              </a:ext>
            </a:extLst>
          </p:cNvPr>
          <p:cNvSpPr>
            <a:spLocks noChangeAspect="1"/>
          </p:cNvSpPr>
          <p:nvPr userDrawn="1"/>
        </p:nvSpPr>
        <p:spPr>
          <a:xfrm>
            <a:off x="522817" y="1476927"/>
            <a:ext cx="403201" cy="39561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5" name="Forma de L 24">
            <a:extLst>
              <a:ext uri="{FF2B5EF4-FFF2-40B4-BE49-F238E27FC236}">
                <a16:creationId xmlns:a16="http://schemas.microsoft.com/office/drawing/2014/main" id="{70EF88E9-8CAC-422B-A9A6-D9FD1F17DAE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5081769" y="1482001"/>
            <a:ext cx="410929" cy="403201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bg2"/>
          </a:solidFill>
          <a:ln w="12700">
            <a:solidFill>
              <a:schemeClr val="bg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18" name="Marcador de posición de contenido 2">
            <a:extLst>
              <a:ext uri="{FF2B5EF4-FFF2-40B4-BE49-F238E27FC236}">
                <a16:creationId xmlns:a16="http://schemas.microsoft.com/office/drawing/2014/main" id="{ED439475-E625-4449-B42E-8F291D64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5360" y="518474"/>
            <a:ext cx="4910394" cy="5759777"/>
          </a:xfr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18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lang="en-US" sz="1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lang="en-US"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lang="en-US"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lang="en-US" sz="14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marL="0" lvl="0" indent="0" algn="ctr" rtl="0">
              <a:buNone/>
            </a:pPr>
            <a:r>
              <a:rPr lang="es-ES" noProof="0"/>
              <a:t>Haga clic para modificar los estilos de texto del patrón</a:t>
            </a:r>
          </a:p>
          <a:p>
            <a:pPr marL="0" lvl="1" indent="0" algn="ctr" rtl="0">
              <a:buNone/>
            </a:pPr>
            <a:r>
              <a:rPr lang="es-ES" noProof="0"/>
              <a:t>Segundo nivel</a:t>
            </a:r>
          </a:p>
          <a:p>
            <a:pPr marL="0" lvl="2" indent="0" algn="ctr" rtl="0">
              <a:buNone/>
            </a:pPr>
            <a:r>
              <a:rPr lang="es-ES" noProof="0"/>
              <a:t>Tercer nivel</a:t>
            </a:r>
          </a:p>
          <a:p>
            <a:pPr marL="0" lvl="3" indent="0" algn="ctr" rtl="0">
              <a:buNone/>
            </a:pPr>
            <a:r>
              <a:rPr lang="es-ES" noProof="0"/>
              <a:t>Cuarto nivel</a:t>
            </a:r>
          </a:p>
          <a:p>
            <a:pPr marL="0" lvl="4" indent="0" algn="ctr" rtl="0">
              <a:buNone/>
            </a:pPr>
            <a:r>
              <a:rPr lang="es-ES" noProof="0"/>
              <a:t>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66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, 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F430D42-50DC-4502-A3E8-251FE7F0809D}"/>
              </a:ext>
            </a:extLst>
          </p:cNvPr>
          <p:cNvSpPr/>
          <p:nvPr userDrawn="1"/>
        </p:nvSpPr>
        <p:spPr>
          <a:xfrm>
            <a:off x="507591" y="5289755"/>
            <a:ext cx="5270049" cy="101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accent3"/>
              </a:solidFill>
            </a:endParaRPr>
          </a:p>
        </p:txBody>
      </p:sp>
      <p:sp>
        <p:nvSpPr>
          <p:cNvPr id="11" name="Rectángulo: Esquinas superiores recortadas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4732985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rtlCol="0"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6D72611D-205E-4290-B445-DF463762CFA7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3BDA3A4D-2561-4EEB-8787-E1A6525657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245" y="668595"/>
            <a:ext cx="4646651" cy="4198373"/>
          </a:xfrm>
          <a:prstGeom prst="snip2DiagRect">
            <a:avLst>
              <a:gd name="adj1" fmla="val 0"/>
              <a:gd name="adj2" fmla="val 10300"/>
            </a:avLst>
          </a:prstGeom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6" name="Marcador de posición de texto 15">
            <a:extLst>
              <a:ext uri="{FF2B5EF4-FFF2-40B4-BE49-F238E27FC236}">
                <a16:creationId xmlns:a16="http://schemas.microsoft.com/office/drawing/2014/main" id="{FBB32A6B-92AA-4208-9120-FFC166CE75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275" y="5352418"/>
            <a:ext cx="5148000" cy="900000"/>
          </a:xfrm>
          <a:solidFill>
            <a:schemeClr val="bg2"/>
          </a:solidFill>
          <a:effectLst>
            <a:innerShdw blurRad="114300">
              <a:prstClr val="black">
                <a:alpha val="34000"/>
              </a:prstClr>
            </a:innerShdw>
          </a:effectLst>
        </p:spPr>
        <p:txBody>
          <a:bodyPr rtlCol="0" anchor="ctr" anchorCtr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1pPr>
            <a:lvl2pPr marL="530352" indent="0" algn="ctr">
              <a:buFont typeface="Arial" panose="020B0604020202020204" pitchFamily="34" charset="0"/>
              <a:buNone/>
              <a:defRPr sz="1800">
                <a:solidFill>
                  <a:schemeClr val="accent3"/>
                </a:solidFill>
              </a:defRPr>
            </a:lvl2pPr>
            <a:lvl3pPr marL="9875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3pPr>
            <a:lvl4pPr marL="1444752" indent="0" algn="ctr">
              <a:buFont typeface="Arial" panose="020B0604020202020204" pitchFamily="34" charset="0"/>
              <a:buNone/>
              <a:defRPr sz="1600">
                <a:solidFill>
                  <a:schemeClr val="accent3"/>
                </a:solidFill>
              </a:defRPr>
            </a:lvl4pPr>
            <a:lvl5pPr marL="1901952" indent="0" algn="ctr">
              <a:buFont typeface="Arial" panose="020B0604020202020204" pitchFamily="34" charset="0"/>
              <a:buNone/>
              <a:defRPr sz="1400">
                <a:solidFill>
                  <a:schemeClr val="accent3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20" name="Forma de L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2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Forma de fondo"/>
          <p:cNvSpPr/>
          <p:nvPr/>
        </p:nvSpPr>
        <p:spPr>
          <a:xfrm>
            <a:off x="-1" y="376"/>
            <a:ext cx="6234898" cy="6857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ángulo: Esquinas superiores recortadas 10">
            <a:extLst>
              <a:ext uri="{FF2B5EF4-FFF2-40B4-BE49-F238E27FC236}">
                <a16:creationId xmlns:a16="http://schemas.microsoft.com/office/drawing/2014/main" id="{836AFDEB-3C72-49E0-9B45-DC9EFBA6587F}"/>
              </a:ext>
            </a:extLst>
          </p:cNvPr>
          <p:cNvSpPr/>
          <p:nvPr userDrawn="1"/>
        </p:nvSpPr>
        <p:spPr bwMode="white">
          <a:xfrm>
            <a:off x="507591" y="409286"/>
            <a:ext cx="5270049" cy="5945780"/>
          </a:xfrm>
          <a:prstGeom prst="snip2DiagRect">
            <a:avLst>
              <a:gd name="adj1" fmla="val 0"/>
              <a:gd name="adj2" fmla="val 10697"/>
            </a:avLst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930776" y="477366"/>
            <a:ext cx="4644000" cy="1341602"/>
          </a:xfrm>
        </p:spPr>
        <p:txBody>
          <a:bodyPr rtlCol="0" anchor="ctr" anchorCtr="0">
            <a:normAutofit/>
          </a:bodyPr>
          <a:lstStyle>
            <a:lvl1pPr algn="ctr"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6930775" y="1966451"/>
            <a:ext cx="4644001" cy="4388615"/>
          </a:xfrm>
        </p:spPr>
        <p:txBody>
          <a:bodyPr rtlCol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507591" y="6453386"/>
            <a:ext cx="1204572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BF815F96-B514-4CF8-9D97-304E85716B23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3403965" y="6453386"/>
            <a:ext cx="2373675" cy="404614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 title="Barra de división"/>
          <p:cNvSpPr/>
          <p:nvPr/>
        </p:nvSpPr>
        <p:spPr>
          <a:xfrm>
            <a:off x="6234897" y="-376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rma de L 11">
            <a:extLst>
              <a:ext uri="{FF2B5EF4-FFF2-40B4-BE49-F238E27FC236}">
                <a16:creationId xmlns:a16="http://schemas.microsoft.com/office/drawing/2014/main" id="{26A5AA85-E28D-4647-B000-742C83A8047D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6845770" y="372071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13" name="Forma de L 12">
            <a:extLst>
              <a:ext uri="{FF2B5EF4-FFF2-40B4-BE49-F238E27FC236}">
                <a16:creationId xmlns:a16="http://schemas.microsoft.com/office/drawing/2014/main" id="{C3CD9875-0A2E-4F4D-ACB7-87DD98EED9D0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1058438" y="5819525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D57F3340-8A42-40F0-BF5B-EEF6E3E8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6246" y="668595"/>
            <a:ext cx="4646651" cy="5383413"/>
          </a:xfrm>
          <a:custGeom>
            <a:avLst/>
            <a:gdLst>
              <a:gd name="connsiteX0" fmla="*/ 0 w 4646651"/>
              <a:gd name="connsiteY0" fmla="*/ 0 h 5383413"/>
              <a:gd name="connsiteX1" fmla="*/ 4168046 w 4646651"/>
              <a:gd name="connsiteY1" fmla="*/ 0 h 5383413"/>
              <a:gd name="connsiteX2" fmla="*/ 4646651 w 4646651"/>
              <a:gd name="connsiteY2" fmla="*/ 478605 h 5383413"/>
              <a:gd name="connsiteX3" fmla="*/ 4646651 w 4646651"/>
              <a:gd name="connsiteY3" fmla="*/ 5383413 h 5383413"/>
              <a:gd name="connsiteX4" fmla="*/ 478605 w 4646651"/>
              <a:gd name="connsiteY4" fmla="*/ 5383413 h 5383413"/>
              <a:gd name="connsiteX5" fmla="*/ 0 w 4646651"/>
              <a:gd name="connsiteY5" fmla="*/ 4904808 h 538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6651" h="5383413">
                <a:moveTo>
                  <a:pt x="0" y="0"/>
                </a:moveTo>
                <a:lnTo>
                  <a:pt x="4168046" y="0"/>
                </a:lnTo>
                <a:lnTo>
                  <a:pt x="4646651" y="478605"/>
                </a:lnTo>
                <a:lnTo>
                  <a:pt x="4646651" y="5383413"/>
                </a:lnTo>
                <a:lnTo>
                  <a:pt x="478605" y="5383413"/>
                </a:lnTo>
                <a:lnTo>
                  <a:pt x="0" y="490480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20" name="Forma de L 19">
            <a:extLst>
              <a:ext uri="{FF2B5EF4-FFF2-40B4-BE49-F238E27FC236}">
                <a16:creationId xmlns:a16="http://schemas.microsoft.com/office/drawing/2014/main" id="{CC096F9F-3AD4-4FC8-823F-DBD962E2E1C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021316" y="361496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sp>
        <p:nvSpPr>
          <p:cNvPr id="21" name="Forma de L 20">
            <a:extLst>
              <a:ext uri="{FF2B5EF4-FFF2-40B4-BE49-F238E27FC236}">
                <a16:creationId xmlns:a16="http://schemas.microsoft.com/office/drawing/2014/main" id="{9CFFEAD0-9992-49A8-A068-3357E08CD7C0}"/>
              </a:ext>
            </a:extLst>
          </p:cNvPr>
          <p:cNvSpPr>
            <a:spLocks noChangeAspect="1"/>
          </p:cNvSpPr>
          <p:nvPr userDrawn="1"/>
        </p:nvSpPr>
        <p:spPr>
          <a:xfrm>
            <a:off x="6865431" y="5819524"/>
            <a:ext cx="625971" cy="614197"/>
          </a:xfrm>
          <a:prstGeom prst="corner">
            <a:avLst>
              <a:gd name="adj1" fmla="val 4470"/>
              <a:gd name="adj2" fmla="val 4823"/>
            </a:avLst>
          </a:prstGeom>
          <a:solidFill>
            <a:schemeClr val="tx2"/>
          </a:solidFill>
          <a:ln w="28575">
            <a:solidFill>
              <a:schemeClr val="tx2"/>
            </a:solidFill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>
              <a:solidFill>
                <a:schemeClr val="tx2"/>
              </a:solidFill>
            </a:endParaRPr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D470145D-417E-4648-AB08-0A7974A629E0}"/>
              </a:ext>
            </a:extLst>
          </p:cNvPr>
          <p:cNvCxnSpPr/>
          <p:nvPr userDrawn="1"/>
        </p:nvCxnSpPr>
        <p:spPr>
          <a:xfrm>
            <a:off x="7118556" y="1789472"/>
            <a:ext cx="42840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89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rtlCol="0" anchor="b">
            <a:normAutofit/>
          </a:bodyPr>
          <a:lstStyle>
            <a:lvl1pPr algn="r">
              <a:defRPr sz="72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BD0AD5D-5527-405A-8F64-40FAC3CBFB90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Forma de L 8">
            <a:extLst>
              <a:ext uri="{FF2B5EF4-FFF2-40B4-BE49-F238E27FC236}">
                <a16:creationId xmlns:a16="http://schemas.microsoft.com/office/drawing/2014/main" id="{BF5B4C6D-2825-4690-8D32-39CBF5E0F7E6}"/>
              </a:ext>
            </a:extLst>
          </p:cNvPr>
          <p:cNvSpPr/>
          <p:nvPr userDrawn="1"/>
        </p:nvSpPr>
        <p:spPr>
          <a:xfrm rot="10800000" flipV="1">
            <a:off x="8532326" y="1044128"/>
            <a:ext cx="2772000" cy="2453362"/>
          </a:xfrm>
          <a:prstGeom prst="corner">
            <a:avLst>
              <a:gd name="adj1" fmla="val 7397"/>
              <a:gd name="adj2" fmla="val 775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8" name="Forma de L 7">
            <a:extLst>
              <a:ext uri="{FF2B5EF4-FFF2-40B4-BE49-F238E27FC236}">
                <a16:creationId xmlns:a16="http://schemas.microsoft.com/office/drawing/2014/main" id="{DFD43940-6D78-4E75-BDB6-8792768BB894}"/>
              </a:ext>
            </a:extLst>
          </p:cNvPr>
          <p:cNvSpPr/>
          <p:nvPr userDrawn="1"/>
        </p:nvSpPr>
        <p:spPr>
          <a:xfrm flipH="1">
            <a:off x="8286317" y="908796"/>
            <a:ext cx="3152309" cy="2733997"/>
          </a:xfrm>
          <a:prstGeom prst="corner">
            <a:avLst>
              <a:gd name="adj1" fmla="val 5837"/>
              <a:gd name="adj2" fmla="val 6502"/>
            </a:avLst>
          </a:prstGeom>
          <a:solidFill>
            <a:schemeClr val="accent6"/>
          </a:solidFill>
          <a:ln>
            <a:solidFill>
              <a:srgbClr val="EFEDE3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921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 title="Barra lateral">
            <a:extLst>
              <a:ext uri="{FF2B5EF4-FFF2-40B4-BE49-F238E27FC236}">
                <a16:creationId xmlns:a16="http://schemas.microsoft.com/office/drawing/2014/main" id="{FFA7AFEF-D97A-4A94-A884-7F95E91332B7}"/>
              </a:ext>
            </a:extLst>
          </p:cNvPr>
          <p:cNvSpPr/>
          <p:nvPr userDrawn="1"/>
        </p:nvSpPr>
        <p:spPr>
          <a:xfrm>
            <a:off x="622095" y="0"/>
            <a:ext cx="144000" cy="687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16E1BEF5-07BB-47E8-8921-A75FB7AFC121}" type="datetime1">
              <a:rPr lang="es-ES" noProof="0" smtClean="0"/>
              <a:t>27/11/2024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algn="ctr" rtl="0"/>
            <a:r>
              <a:rPr lang="es-ES" noProof="0"/>
              <a:t>Agregar un pie de página 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fld id="{B38049E5-7B53-4E85-8972-7D6C4BCE5BB9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Rectángulo 8" title="Barra lateral"/>
          <p:cNvSpPr/>
          <p:nvPr/>
        </p:nvSpPr>
        <p:spPr>
          <a:xfrm>
            <a:off x="478095" y="376"/>
            <a:ext cx="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630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73" r:id="rId4"/>
    <p:sldLayoutId id="2147483668" r:id="rId5"/>
    <p:sldLayoutId id="2147483671" r:id="rId6"/>
    <p:sldLayoutId id="2147483669" r:id="rId7"/>
    <p:sldLayoutId id="214748367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Arial" panose="020B0604020202020204" pitchFamily="34" charset="0"/>
        <a:buChar char="•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732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304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787652" indent="-34290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187702" indent="-28575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Arial" panose="020B0604020202020204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chart" Target="../charts/char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s/signo-de-interrogaci%C3%B3n-pregunta-101999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svgsilh.com/es/image/157349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svgsilh.com/es/image/157349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vgsilh.com/es/image/157349.html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2.svg"/><Relationship Id="rId7" Type="http://schemas.openxmlformats.org/officeDocument/2006/relationships/chart" Target="../charts/chart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hyperlink" Target="https://svgsilh.com/es/image/157349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vgsilh.com/es/image/157349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rupotortuga.com/La-balanza" TargetMode="Externa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eterdoblejota.com/ventajas-e-inconvenientes-del-cateter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sitopia.blogspot.com/2011/09/los-grados-de-exito-y-los-riesgos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889FE-7B85-40C7-8441-909223A9B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93" y="82957"/>
            <a:ext cx="11522373" cy="3007447"/>
          </a:xfrm>
        </p:spPr>
        <p:txBody>
          <a:bodyPr rtlCol="0"/>
          <a:lstStyle/>
          <a:p>
            <a:pPr rtl="0"/>
            <a:r>
              <a:rPr lang="es-ES_tradnl" dirty="0"/>
              <a:t>IV J</a:t>
            </a:r>
            <a:r>
              <a:rPr lang="es-ES" dirty="0"/>
              <a:t>ORNADA DE TRANSFERENCIA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7DC842-2DF4-46F3-AEC5-E38386DA6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1999" y="2337855"/>
            <a:ext cx="4716966" cy="444381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es-ES" i="1" dirty="0"/>
              <a:t>Albacete, 28 de noviembre de 2024</a:t>
            </a:r>
          </a:p>
          <a:p>
            <a:pPr rtl="0"/>
            <a:endParaRPr lang="es-ES" dirty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0AFBBD58-ABE4-459B-885A-D6B6F4951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342" y="2560045"/>
            <a:ext cx="5540273" cy="3115125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3715C46F-7E0C-4835-8A9F-8B329475E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366" y="5473485"/>
            <a:ext cx="5300223" cy="94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7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D79181D0-FF01-F4E3-A689-5A1A9F45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5" y="2396416"/>
            <a:ext cx="6306105" cy="35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06F5D1-41C9-897E-10EB-078DF3625E86}"/>
              </a:ext>
            </a:extLst>
          </p:cNvPr>
          <p:cNvSpPr txBox="1"/>
          <p:nvPr/>
        </p:nvSpPr>
        <p:spPr>
          <a:xfrm>
            <a:off x="3524436" y="2539013"/>
            <a:ext cx="18731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Este es el único caso donde 2 cabezas no es mejor que una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5464E92-1FBF-839F-0361-645CF0F5D046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Introducción: Inseminación artifical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F1F36B-91AA-3DDB-15EB-9FC4C8FEAE18}"/>
              </a:ext>
            </a:extLst>
          </p:cNvPr>
          <p:cNvSpPr txBox="1"/>
          <p:nvPr/>
        </p:nvSpPr>
        <p:spPr>
          <a:xfrm>
            <a:off x="7696817" y="3292845"/>
            <a:ext cx="4229020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u="sng" dirty="0"/>
              <a:t>Temperatura de almacenamiento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b="1" u="sng" dirty="0"/>
              <a:t>Tiempo desde el procesamiento hasta la inseminación</a:t>
            </a:r>
          </a:p>
        </p:txBody>
      </p:sp>
    </p:spTree>
    <p:extLst>
      <p:ext uri="{BB962C8B-B14F-4D97-AF65-F5344CB8AC3E}">
        <p14:creationId xmlns:p14="http://schemas.microsoft.com/office/powerpoint/2010/main" val="360821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16A4F0D-0A3E-573A-CABC-AEDCD464C7CA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Resultados: efecto de la temperatura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96E851-3992-B406-647A-6AB37F05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912" y="1812701"/>
            <a:ext cx="6259228" cy="4059907"/>
          </a:xfrm>
          <a:prstGeom prst="rect">
            <a:avLst/>
          </a:prstGeom>
        </p:spPr>
      </p:pic>
      <p:pic>
        <p:nvPicPr>
          <p:cNvPr id="5" name="Imagen 4" descr="Imagen que contiene interior, tabla, cocina, mostrador&#10;&#10;Descripción generada automáticamente">
            <a:extLst>
              <a:ext uri="{FF2B5EF4-FFF2-40B4-BE49-F238E27FC236}">
                <a16:creationId xmlns:a16="http://schemas.microsoft.com/office/drawing/2014/main" id="{CA7BBF29-D027-1E0E-2839-412D61841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0" y="3751968"/>
            <a:ext cx="4362460" cy="2120640"/>
          </a:xfrm>
          <a:prstGeom prst="rect">
            <a:avLst/>
          </a:prstGeom>
        </p:spPr>
      </p:pic>
      <p:pic>
        <p:nvPicPr>
          <p:cNvPr id="5122" name="Picture 2" descr="Termómetro con escala de medición de calor y frío con iconos de sol y ...">
            <a:extLst>
              <a:ext uri="{FF2B5EF4-FFF2-40B4-BE49-F238E27FC236}">
                <a16:creationId xmlns:a16="http://schemas.microsoft.com/office/drawing/2014/main" id="{5A93510A-08B1-4E6F-5ABE-A6A9C3030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0" y="1542275"/>
            <a:ext cx="1626949" cy="16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5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E478CB3-9D38-4833-4DAE-54CC78A3D203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Resultados: efecto de la temperatura</a:t>
            </a:r>
          </a:p>
        </p:txBody>
      </p:sp>
      <p:pic>
        <p:nvPicPr>
          <p:cNvPr id="4" name="Picture 2" descr="Termómetro con escala de medición de calor y frío con iconos de sol y ...">
            <a:extLst>
              <a:ext uri="{FF2B5EF4-FFF2-40B4-BE49-F238E27FC236}">
                <a16:creationId xmlns:a16="http://schemas.microsoft.com/office/drawing/2014/main" id="{1E493611-ACA2-F45D-25E3-81FF55EF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0" y="1542275"/>
            <a:ext cx="1626949" cy="16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DE86291-F045-18DA-08E1-4F75A4B3C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851642"/>
              </p:ext>
            </p:extLst>
          </p:nvPr>
        </p:nvGraphicFramePr>
        <p:xfrm>
          <a:off x="1730062" y="39441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42" name="Picture 2" descr="重组DNA（Recombinant DNA） – 思斐迩3D科学模型素材库">
            <a:extLst>
              <a:ext uri="{FF2B5EF4-FFF2-40B4-BE49-F238E27FC236}">
                <a16:creationId xmlns:a16="http://schemas.microsoft.com/office/drawing/2014/main" id="{377FDE58-715F-A1F5-3203-CD05F5CC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6" y="1694604"/>
            <a:ext cx="2105159" cy="210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2FE35F1E-1767-F628-0CE6-AB3C748B47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7959411"/>
              </p:ext>
            </p:extLst>
          </p:nvPr>
        </p:nvGraphicFramePr>
        <p:xfrm>
          <a:off x="6898481" y="39441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8" name="Imagen 17">
            <a:extLst>
              <a:ext uri="{FF2B5EF4-FFF2-40B4-BE49-F238E27FC236}">
                <a16:creationId xmlns:a16="http://schemas.microsoft.com/office/drawing/2014/main" id="{AC598894-0711-A6BA-D078-7AEE542903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638" y="1871505"/>
            <a:ext cx="3683162" cy="17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3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E478CB3-9D38-4833-4DAE-54CC78A3D203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Conclusiones: </a:t>
            </a:r>
            <a:r>
              <a:rPr lang="es-ES" dirty="0"/>
              <a:t>efecto de la temperatura</a:t>
            </a:r>
          </a:p>
        </p:txBody>
      </p:sp>
      <p:pic>
        <p:nvPicPr>
          <p:cNvPr id="4" name="Picture 2" descr="Termómetro con escala de medición de calor y frío con iconos de sol y ...">
            <a:extLst>
              <a:ext uri="{FF2B5EF4-FFF2-40B4-BE49-F238E27FC236}">
                <a16:creationId xmlns:a16="http://schemas.microsoft.com/office/drawing/2014/main" id="{1E493611-ACA2-F45D-25E3-81FF55EF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0" y="1542275"/>
            <a:ext cx="1626949" cy="16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BC03CA5-E2EB-5523-13F9-D0AC4814F373}"/>
              </a:ext>
            </a:extLst>
          </p:cNvPr>
          <p:cNvSpPr txBox="1"/>
          <p:nvPr/>
        </p:nvSpPr>
        <p:spPr>
          <a:xfrm>
            <a:off x="3296992" y="2640169"/>
            <a:ext cx="7109138" cy="646331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Las temperaturas 15, 18 y 20 </a:t>
            </a:r>
            <a:r>
              <a:rPr lang="es-ES" dirty="0" err="1"/>
              <a:t>ºC</a:t>
            </a:r>
            <a:r>
              <a:rPr lang="es-ES" dirty="0"/>
              <a:t> no tienen ningún efecto sobre la integridad del ADN y la  capacitación espermática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72027-6CB1-393C-98EB-B2D1C72EF665}"/>
              </a:ext>
            </a:extLst>
          </p:cNvPr>
          <p:cNvSpPr txBox="1"/>
          <p:nvPr/>
        </p:nvSpPr>
        <p:spPr>
          <a:xfrm>
            <a:off x="5149266" y="5049453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¿Otros parámetros no estudiados afectados?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DAA70A0B-7B3C-57BA-F671-224FCAD99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640169" y="3979571"/>
            <a:ext cx="2509097" cy="250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41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DF258-FBDF-4B27-9629-7EDE5A44E5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85800"/>
            <a:ext cx="9601200" cy="720213"/>
          </a:xfrm>
        </p:spPr>
        <p:txBody>
          <a:bodyPr rtlCol="0"/>
          <a:lstStyle/>
          <a:p>
            <a:pPr rtl="0"/>
            <a:r>
              <a:rPr lang="es-ES" dirty="0"/>
              <a:t>Resultados: efecto del tiempo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924" y="5377057"/>
            <a:ext cx="9601200" cy="487680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es-ES" sz="1800" b="1" dirty="0"/>
              <a:t>Figura 1.</a:t>
            </a:r>
            <a:r>
              <a:rPr lang="es-ES" sz="1800" dirty="0"/>
              <a:t> Evolución de la hora de recogida y de IA a lo largo de los años</a:t>
            </a:r>
          </a:p>
        </p:txBody>
      </p:sp>
      <p:pic>
        <p:nvPicPr>
          <p:cNvPr id="9" name="Imagen 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30C3D39-155D-F3A5-40B5-14557EA2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819" y="2675155"/>
            <a:ext cx="4662170" cy="2631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F583F75-1009-40FD-5002-A2B7D4804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840" y="2677688"/>
            <a:ext cx="4662170" cy="2631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15A55692-F1DD-8D25-4FBC-F06118C4C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42301" y="1507218"/>
            <a:ext cx="939248" cy="10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0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924" y="5451987"/>
            <a:ext cx="9601200" cy="487680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es-ES" sz="1800" b="1" dirty="0"/>
              <a:t>Figura 2.</a:t>
            </a:r>
            <a:r>
              <a:rPr lang="es-ES" sz="1800" dirty="0"/>
              <a:t> Evolución del intervalo recogida-IA a lo largo de los años</a:t>
            </a:r>
          </a:p>
        </p:txBody>
      </p:sp>
      <p:pic>
        <p:nvPicPr>
          <p:cNvPr id="4" name="Imagen 3" descr="Gráfico, Histograma&#10;&#10;Descripción generada automáticamente">
            <a:extLst>
              <a:ext uri="{FF2B5EF4-FFF2-40B4-BE49-F238E27FC236}">
                <a16:creationId xmlns:a16="http://schemas.microsoft.com/office/drawing/2014/main" id="{6A643901-0EAE-77DE-1789-21630A71A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1"/>
          <a:stretch/>
        </p:blipFill>
        <p:spPr>
          <a:xfrm>
            <a:off x="6903662" y="2615054"/>
            <a:ext cx="4505325" cy="28486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6AA72559-02BF-6CCC-A6A3-C1ECA7825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54" y="2606664"/>
            <a:ext cx="5589270" cy="2845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36B62AA-63B3-E1B2-4181-773182BFAA07}"/>
              </a:ext>
            </a:extLst>
          </p:cNvPr>
          <p:cNvSpPr txBox="1"/>
          <p:nvPr/>
        </p:nvSpPr>
        <p:spPr>
          <a:xfrm>
            <a:off x="8801100" y="225742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3,5-5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2D0FD39-13A0-0736-C7B5-4798CD4EF3A8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Resultados: efecto del tiempo</a:t>
            </a:r>
            <a:endParaRPr lang="es-ES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60CCC46-2102-4A39-3478-12FB49A3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42301" y="1507218"/>
            <a:ext cx="939248" cy="10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6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9276B044-A495-4FDE-B341-D8F787F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924" y="5039360"/>
            <a:ext cx="9601200" cy="487680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es-ES" sz="1800" b="1" dirty="0"/>
              <a:t>Figura 3.</a:t>
            </a:r>
            <a:r>
              <a:rPr lang="es-ES" sz="1800" dirty="0"/>
              <a:t> Efecto del intervalo recogida de semen-IA sobre la fertilidad (</a:t>
            </a:r>
            <a:r>
              <a:rPr lang="es-ES" sz="1800" dirty="0" err="1"/>
              <a:t>LSMeans</a:t>
            </a:r>
            <a:r>
              <a:rPr lang="es-ES" sz="1800" dirty="0"/>
              <a:t>)</a:t>
            </a:r>
          </a:p>
        </p:txBody>
      </p:sp>
      <p:pic>
        <p:nvPicPr>
          <p:cNvPr id="14" name="Imagen 13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441A6862-3600-85CB-9D6C-5E067DE20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74" y="1776744"/>
            <a:ext cx="6007100" cy="32626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86A743-F5F0-7322-3DB8-134C60B622DE}"/>
              </a:ext>
            </a:extLst>
          </p:cNvPr>
          <p:cNvSpPr txBox="1"/>
          <p:nvPr/>
        </p:nvSpPr>
        <p:spPr>
          <a:xfrm>
            <a:off x="9734550" y="2162175"/>
            <a:ext cx="245745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Ganadería</a:t>
            </a:r>
          </a:p>
          <a:p>
            <a:r>
              <a:rPr lang="es-ES" dirty="0"/>
              <a:t>Año de IA</a:t>
            </a:r>
          </a:p>
          <a:p>
            <a:r>
              <a:rPr lang="es-ES" dirty="0"/>
              <a:t>Mes de IA</a:t>
            </a:r>
          </a:p>
          <a:p>
            <a:r>
              <a:rPr lang="es-ES" dirty="0"/>
              <a:t>Edad hembra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82DCF61-3C75-1416-D9E8-238CC419A6A5}"/>
              </a:ext>
            </a:extLst>
          </p:cNvPr>
          <p:cNvSpPr/>
          <p:nvPr/>
        </p:nvSpPr>
        <p:spPr>
          <a:xfrm>
            <a:off x="5431187" y="1731966"/>
            <a:ext cx="2133600" cy="1200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F6BD979D-18BA-A10D-F959-E459DB0A714F}"/>
              </a:ext>
            </a:extLst>
          </p:cNvPr>
          <p:cNvSpPr/>
          <p:nvPr/>
        </p:nvSpPr>
        <p:spPr>
          <a:xfrm rot="1367745">
            <a:off x="7976771" y="2727553"/>
            <a:ext cx="1480390" cy="19362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44093DF-00F8-250E-89B1-09F1625B16D8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Resultados: efecto del tiempo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A5710F5-E7EA-E163-ADAC-D8B605BFA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2301" y="1507218"/>
            <a:ext cx="939248" cy="106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07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3777653-7B02-3652-F71A-023DD3E8B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2301" y="1507218"/>
            <a:ext cx="939248" cy="106673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483235A-EB01-4C80-6CCF-093269CD3EB1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Resultados: efecto del tiempo</a:t>
            </a:r>
            <a:endParaRPr lang="es-ES" dirty="0"/>
          </a:p>
        </p:txBody>
      </p:sp>
      <p:pic>
        <p:nvPicPr>
          <p:cNvPr id="5" name="Picture 2" descr="重组DNA（Recombinant DNA） – 思斐迩3D科学模型素材库">
            <a:extLst>
              <a:ext uri="{FF2B5EF4-FFF2-40B4-BE49-F238E27FC236}">
                <a16:creationId xmlns:a16="http://schemas.microsoft.com/office/drawing/2014/main" id="{D353C95D-A543-D873-E833-AB2E31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26" y="1694604"/>
            <a:ext cx="2105159" cy="210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40B9CC-C12F-6C22-F3D1-C4455D13E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638" y="1871505"/>
            <a:ext cx="3683162" cy="1736775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1FE9475-FD0F-9EA8-D2EE-892779A59D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027227"/>
              </p:ext>
            </p:extLst>
          </p:nvPr>
        </p:nvGraphicFramePr>
        <p:xfrm>
          <a:off x="1511925" y="39791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FA17CE91-6A17-657D-6DAD-BE33EE41CD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4674879"/>
              </p:ext>
            </p:extLst>
          </p:nvPr>
        </p:nvGraphicFramePr>
        <p:xfrm>
          <a:off x="6787263" y="3979182"/>
          <a:ext cx="468791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9732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3777653-7B02-3652-F71A-023DD3E8B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42301" y="1507218"/>
            <a:ext cx="939248" cy="106673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483235A-EB01-4C80-6CCF-093269CD3EB1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Conclusiones: efecto del tiempo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BDDC82-33A0-748F-8D47-8033643103DD}"/>
              </a:ext>
            </a:extLst>
          </p:cNvPr>
          <p:cNvSpPr txBox="1"/>
          <p:nvPr/>
        </p:nvSpPr>
        <p:spPr>
          <a:xfrm>
            <a:off x="3296992" y="2640169"/>
            <a:ext cx="7109138" cy="203132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Los tiempos de almacenamiento más largos producen a cambios en el ADN y en la capacitación espermática que podrían estar relacionados con la capacidad de fertilización. 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Habría que encontrar un equilibrio (tiempo idóneo de inseminación) entre mantener la calidad seminal y preservar la fertilidad de las muestras</a:t>
            </a:r>
          </a:p>
        </p:txBody>
      </p:sp>
    </p:spTree>
    <p:extLst>
      <p:ext uri="{BB962C8B-B14F-4D97-AF65-F5344CB8AC3E}">
        <p14:creationId xmlns:p14="http://schemas.microsoft.com/office/powerpoint/2010/main" val="120809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852D01C1-FBAA-E2DE-BBC7-E3A32B623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00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5F28594-E3E7-4921-BB26-C93A4252F5E9}"/>
              </a:ext>
            </a:extLst>
          </p:cNvPr>
          <p:cNvSpPr txBox="1">
            <a:spLocks/>
          </p:cNvSpPr>
          <p:nvPr/>
        </p:nvSpPr>
        <p:spPr>
          <a:xfrm>
            <a:off x="2086378" y="2737379"/>
            <a:ext cx="9117259" cy="3007447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5400" dirty="0">
                <a:latin typeface="Impact" panose="020B0806030902050204" pitchFamily="34" charset="0"/>
              </a:rPr>
              <a:t>Variables tiempo y temperatura</a:t>
            </a:r>
            <a:br>
              <a:rPr lang="es-ES" sz="5400" dirty="0">
                <a:latin typeface="Impact" panose="020B0806030902050204" pitchFamily="34" charset="0"/>
              </a:rPr>
            </a:br>
            <a:r>
              <a:rPr lang="es-ES" sz="5400" dirty="0">
                <a:latin typeface="Impact" panose="020B0806030902050204" pitchFamily="34" charset="0"/>
              </a:rPr>
              <a:t>Impacto sobre la funcionalidad del espermatozoide</a:t>
            </a:r>
          </a:p>
        </p:txBody>
      </p:sp>
    </p:spTree>
    <p:extLst>
      <p:ext uri="{BB962C8B-B14F-4D97-AF65-F5344CB8AC3E}">
        <p14:creationId xmlns:p14="http://schemas.microsoft.com/office/powerpoint/2010/main" val="34517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09ACF07-FFCB-A2A3-155D-356B19B7F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Un grupo de ovejas&#10;&#10;Descripción generada automáticamente">
            <a:extLst>
              <a:ext uri="{FF2B5EF4-FFF2-40B4-BE49-F238E27FC236}">
                <a16:creationId xmlns:a16="http://schemas.microsoft.com/office/drawing/2014/main" id="{20F508EF-1656-8948-315B-DC6A314D4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97" y="1235816"/>
            <a:ext cx="8107251" cy="4631584"/>
          </a:xfrm>
          <a:prstGeom prst="rect">
            <a:avLst/>
          </a:prstGeom>
        </p:spPr>
      </p:pic>
      <p:sp>
        <p:nvSpPr>
          <p:cNvPr id="4" name="Bocadillo nube: nube 3">
            <a:extLst>
              <a:ext uri="{FF2B5EF4-FFF2-40B4-BE49-F238E27FC236}">
                <a16:creationId xmlns:a16="http://schemas.microsoft.com/office/drawing/2014/main" id="{18A57C9F-00E8-45FA-AA35-0CD66E80CB62}"/>
              </a:ext>
            </a:extLst>
          </p:cNvPr>
          <p:cNvSpPr/>
          <p:nvPr/>
        </p:nvSpPr>
        <p:spPr>
          <a:xfrm>
            <a:off x="4320790" y="604557"/>
            <a:ext cx="2522137" cy="1509223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Arial Narrow" panose="020B0606020202030204" pitchFamily="34" charset="0"/>
              </a:rPr>
              <a:t>GRACIAS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CFBB211F-E465-67C7-D6EF-56781F57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4" y="5996226"/>
            <a:ext cx="4812376" cy="8617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70ED98F-3785-BA5E-FF98-242373DFF2E8}"/>
              </a:ext>
            </a:extLst>
          </p:cNvPr>
          <p:cNvSpPr txBox="1"/>
          <p:nvPr/>
        </p:nvSpPr>
        <p:spPr>
          <a:xfrm>
            <a:off x="4996478" y="5996226"/>
            <a:ext cx="71955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i="1" dirty="0"/>
              <a:t>Este Grupo Operativo ha sido beneficiario de las ayudas destinadas a promover la cooperación innovadora mediante la constitución de grupos operativos de innovación y la realización de proyectos piloto innovadores en la producción primaria agrícola y ganadera, en el marco del Programa de Desarrollo Rural de Castilla-La Mancha para el período 2014-2020. Está cofinanciado en un 90% por Fondos FEADER, y el resto, por la Administración General de Estado en un 3% y por la Junta de Comunidades de Castilla-La Mancha en un 7 %, con un presupuesto de 156.808,41€.</a:t>
            </a:r>
          </a:p>
        </p:txBody>
      </p:sp>
    </p:spTree>
    <p:extLst>
      <p:ext uri="{BB962C8B-B14F-4D97-AF65-F5344CB8AC3E}">
        <p14:creationId xmlns:p14="http://schemas.microsoft.com/office/powerpoint/2010/main" val="236081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EBFE389-C975-9C3A-CD50-433CD45D0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Imagen que contiene interior, persona, mujer, parado&#10;&#10;Descripción generada automáticamente">
            <a:extLst>
              <a:ext uri="{FF2B5EF4-FFF2-40B4-BE49-F238E27FC236}">
                <a16:creationId xmlns:a16="http://schemas.microsoft.com/office/drawing/2014/main" id="{0EAEFF5F-61CB-CB02-832C-7D89FD3EF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460" y="1562100"/>
            <a:ext cx="4897540" cy="367315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2D3199-C2F7-6390-4B1C-892069E1753B}"/>
              </a:ext>
            </a:extLst>
          </p:cNvPr>
          <p:cNvSpPr txBox="1"/>
          <p:nvPr/>
        </p:nvSpPr>
        <p:spPr>
          <a:xfrm>
            <a:off x="6514038" y="2349479"/>
            <a:ext cx="4724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Montserrat Medium" panose="00000600000000000000" pitchFamily="2" charset="0"/>
              </a:rPr>
              <a:t>Licenciada en Veterinaria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2400" dirty="0">
              <a:latin typeface="Montserrat Medium" panose="000006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Montserrat Medium" panose="00000600000000000000" pitchFamily="2" charset="0"/>
              </a:rPr>
              <a:t>Doctora por la UCLM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s-ES" sz="2400" dirty="0">
              <a:latin typeface="Montserrat Medium" panose="000006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s-ES" sz="2400" dirty="0">
                <a:latin typeface="Montserrat Medium" panose="00000600000000000000" pitchFamily="2" charset="0"/>
              </a:rPr>
              <a:t>ETSIAMB</a:t>
            </a:r>
          </a:p>
        </p:txBody>
      </p:sp>
    </p:spTree>
    <p:extLst>
      <p:ext uri="{BB962C8B-B14F-4D97-AF65-F5344CB8AC3E}">
        <p14:creationId xmlns:p14="http://schemas.microsoft.com/office/powerpoint/2010/main" val="288525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75327A7-5CA9-CC23-5A21-0BAF77B94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AE10F-26CE-75D1-AEDB-ED1D626A6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93" y="1392281"/>
            <a:ext cx="6822252" cy="4325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1D66B31-BE44-4FE3-AF36-C333B962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887" y="2352090"/>
            <a:ext cx="148316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2608B0D-687D-A56A-1704-B125D1294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47" y="1392281"/>
            <a:ext cx="2015940" cy="83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F72E2D1-DE72-1FC3-7551-36CA8F42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53" y="2556640"/>
            <a:ext cx="2015940" cy="7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B50AC6B5-AAB9-541B-6013-ABE352F2A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207" y="3504710"/>
            <a:ext cx="1435419" cy="107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223DE77C-B9AC-CCCF-EA88-235960FC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40" y="4734254"/>
            <a:ext cx="1778053" cy="9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773540E-5DD9-95D3-3D62-029B4D44A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EC1864B-D2FB-01E2-B1F9-8222925DE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49" y="834895"/>
            <a:ext cx="4133520" cy="3099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que contiene interior, computadora, tabla, escritorio&#10;&#10;Descripción generada automáticamente">
            <a:extLst>
              <a:ext uri="{FF2B5EF4-FFF2-40B4-BE49-F238E27FC236}">
                <a16:creationId xmlns:a16="http://schemas.microsoft.com/office/drawing/2014/main" id="{141E1710-39FE-0C31-985E-7AE82E0A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97057" y="868096"/>
            <a:ext cx="3043240" cy="2282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Imagen que contiene interior, piso, techo, cuarto&#10;&#10;Descripción generada automáticamente">
            <a:extLst>
              <a:ext uri="{FF2B5EF4-FFF2-40B4-BE49-F238E27FC236}">
                <a16:creationId xmlns:a16="http://schemas.microsoft.com/office/drawing/2014/main" id="{49FC7603-01C1-0107-193C-2DC9D66EF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776" y="1151275"/>
            <a:ext cx="2693444" cy="2020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 descr="Imagen que contiene interior, tabla, escritorio, artículos&#10;&#10;Descripción generada automáticamente">
            <a:extLst>
              <a:ext uri="{FF2B5EF4-FFF2-40B4-BE49-F238E27FC236}">
                <a16:creationId xmlns:a16="http://schemas.microsoft.com/office/drawing/2014/main" id="{39948D2A-13D5-3746-1258-57A085A5F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736" y="4197042"/>
            <a:ext cx="2840334" cy="213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 descr="Imagen que contiene interior, abrir, mostrador, refrigerador&#10;&#10;Descripción generada automáticamente">
            <a:extLst>
              <a:ext uri="{FF2B5EF4-FFF2-40B4-BE49-F238E27FC236}">
                <a16:creationId xmlns:a16="http://schemas.microsoft.com/office/drawing/2014/main" id="{FA552C1A-D2B3-32B9-4351-DC559EDE8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520965" y="4176764"/>
            <a:ext cx="2695383" cy="2021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 descr="Imagen que contiene interior, tabla, escritorio, computadora&#10;&#10;Descripción generada automáticamente">
            <a:extLst>
              <a:ext uri="{FF2B5EF4-FFF2-40B4-BE49-F238E27FC236}">
                <a16:creationId xmlns:a16="http://schemas.microsoft.com/office/drawing/2014/main" id="{CB8BF65C-8857-4ECB-04D8-3D110A79F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881" y="3686642"/>
            <a:ext cx="2486251" cy="1864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 descr="Imagen que contiene interior, mano, sartén, sostener&#10;&#10;Descripción generada automáticamente">
            <a:extLst>
              <a:ext uri="{FF2B5EF4-FFF2-40B4-BE49-F238E27FC236}">
                <a16:creationId xmlns:a16="http://schemas.microsoft.com/office/drawing/2014/main" id="{E73B1EFC-7A55-6A61-5BE9-23D9B0A3E8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150280" y="3763640"/>
            <a:ext cx="2689408" cy="1512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52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DF258-FBDF-4B27-9629-7EDE5A44E5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685800"/>
            <a:ext cx="9601200" cy="720213"/>
          </a:xfrm>
        </p:spPr>
        <p:txBody>
          <a:bodyPr rtlCol="0"/>
          <a:lstStyle/>
          <a:p>
            <a:pPr rtl="0"/>
            <a:r>
              <a:rPr lang="es-ES" dirty="0"/>
              <a:t>Introducción: Inseminación </a:t>
            </a:r>
            <a:r>
              <a:rPr lang="es-ES" dirty="0" err="1"/>
              <a:t>artifical</a:t>
            </a:r>
            <a:endParaRPr lang="es-ES" dirty="0"/>
          </a:p>
        </p:txBody>
      </p:sp>
      <p:pic>
        <p:nvPicPr>
          <p:cNvPr id="1026" name="Picture 2" descr="Momento de servicio y número de inseminaciones:">
            <a:extLst>
              <a:ext uri="{FF2B5EF4-FFF2-40B4-BE49-F238E27FC236}">
                <a16:creationId xmlns:a16="http://schemas.microsoft.com/office/drawing/2014/main" id="{9EB51F6A-ABD8-4D52-1DBD-7867B7F2A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47" y="2540481"/>
            <a:ext cx="5791790" cy="331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C5CD5A3-C453-C895-EDD2-4A618978227B}"/>
              </a:ext>
            </a:extLst>
          </p:cNvPr>
          <p:cNvSpPr txBox="1"/>
          <p:nvPr/>
        </p:nvSpPr>
        <p:spPr>
          <a:xfrm>
            <a:off x="1454077" y="1687195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Biotecnología reproductiva más ampliamente difundida </a:t>
            </a:r>
          </a:p>
        </p:txBody>
      </p:sp>
      <p:pic>
        <p:nvPicPr>
          <p:cNvPr id="5" name="Imagen 4" descr="Imagen que contiene báscula, dispositivo, tabla, pequeño&#10;&#10;Descripción generada automáticamente">
            <a:extLst>
              <a:ext uri="{FF2B5EF4-FFF2-40B4-BE49-F238E27FC236}">
                <a16:creationId xmlns:a16="http://schemas.microsoft.com/office/drawing/2014/main" id="{DE59A3E1-1568-4467-3F27-870C94E2E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05819" y="3034042"/>
            <a:ext cx="3584312" cy="23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3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1CA7E16B-C297-78E8-748A-E49DFF6AAB80}"/>
              </a:ext>
            </a:extLst>
          </p:cNvPr>
          <p:cNvSpPr txBox="1"/>
          <p:nvPr/>
        </p:nvSpPr>
        <p:spPr>
          <a:xfrm>
            <a:off x="2938716" y="3924163"/>
            <a:ext cx="3541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Acelera el mejoramiento genético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Control de enfermedades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Mayor control y planificación en las ganaderías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Posibilidad de conservar semen en bancos de germoplasma</a:t>
            </a:r>
          </a:p>
        </p:txBody>
      </p:sp>
      <p:pic>
        <p:nvPicPr>
          <p:cNvPr id="16" name="Imagen 1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FF73621E-6AC9-470C-6353-3294E4D06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02076" y="1766656"/>
            <a:ext cx="3835568" cy="215750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9EA5865A-97DF-3B55-D7AE-0F38146C9A8F}"/>
              </a:ext>
            </a:extLst>
          </p:cNvPr>
          <p:cNvSpPr txBox="1"/>
          <p:nvPr/>
        </p:nvSpPr>
        <p:spPr>
          <a:xfrm>
            <a:off x="6606007" y="3924163"/>
            <a:ext cx="3263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/>
              <a:t>Baja eficiencia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/>
              <a:t>Algunos tipos de IA necesitan de material y personal  específico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dirty="0"/>
              <a:t>Suele estar restringida a sistemas de producción semi o intensivos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B0E8CE04-63ED-D9C8-58B2-4C8BF723A4F0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Introducción: Inseminación </a:t>
            </a:r>
            <a:r>
              <a:rPr lang="es-ES" dirty="0" err="1"/>
              <a:t>artifical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003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señal de calle&#10;&#10;Descripción generada automáticamente con confianza media">
            <a:extLst>
              <a:ext uri="{FF2B5EF4-FFF2-40B4-BE49-F238E27FC236}">
                <a16:creationId xmlns:a16="http://schemas.microsoft.com/office/drawing/2014/main" id="{11DF7953-6C90-65A5-F2BF-EEAD98D52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93029" y="2774651"/>
            <a:ext cx="2984313" cy="30164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84D15DC-1061-6981-A424-D417F10131E4}"/>
              </a:ext>
            </a:extLst>
          </p:cNvPr>
          <p:cNvSpPr txBox="1"/>
          <p:nvPr/>
        </p:nvSpPr>
        <p:spPr>
          <a:xfrm>
            <a:off x="5769631" y="3226827"/>
            <a:ext cx="3541982" cy="175432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Individuo (macho y hembra)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Nutrición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Condiciones ambientales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Manejo (intervalo entre partos, lactación)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Operario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129EC10-D09C-773F-3A83-47A9F5EADA5F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Introducción: Inseminación artifical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320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r las imágenes de origen">
            <a:extLst>
              <a:ext uri="{FF2B5EF4-FFF2-40B4-BE49-F238E27FC236}">
                <a16:creationId xmlns:a16="http://schemas.microsoft.com/office/drawing/2014/main" id="{D79181D0-FF01-F4E3-A689-5A1A9F45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65" y="2396416"/>
            <a:ext cx="6306105" cy="354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106F5D1-41C9-897E-10EB-078DF3625E86}"/>
              </a:ext>
            </a:extLst>
          </p:cNvPr>
          <p:cNvSpPr txBox="1"/>
          <p:nvPr/>
        </p:nvSpPr>
        <p:spPr>
          <a:xfrm>
            <a:off x="3524436" y="2539013"/>
            <a:ext cx="18731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Este es el único caso donde 2 cabezas no es mejor que una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5464E92-1FBF-839F-0361-645CF0F5D046}"/>
              </a:ext>
            </a:extLst>
          </p:cNvPr>
          <p:cNvSpPr txBox="1">
            <a:spLocks/>
          </p:cNvSpPr>
          <p:nvPr/>
        </p:nvSpPr>
        <p:spPr>
          <a:xfrm>
            <a:off x="1371600" y="685800"/>
            <a:ext cx="9601200" cy="7202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Introducción: Inseminación artifical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F1F36B-91AA-3DDB-15EB-9FC4C8FEAE18}"/>
              </a:ext>
            </a:extLst>
          </p:cNvPr>
          <p:cNvSpPr txBox="1"/>
          <p:nvPr/>
        </p:nvSpPr>
        <p:spPr>
          <a:xfrm>
            <a:off x="7696817" y="3292845"/>
            <a:ext cx="3829774" cy="120032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Diluyentes de conservación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Temperatura de almacenamiento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/>
              <a:t>Tiempo desde el procesamiento hasta la inseminación</a:t>
            </a:r>
          </a:p>
        </p:txBody>
      </p:sp>
    </p:spTree>
    <p:extLst>
      <p:ext uri="{BB962C8B-B14F-4D97-AF65-F5344CB8AC3E}">
        <p14:creationId xmlns:p14="http://schemas.microsoft.com/office/powerpoint/2010/main" val="1000905830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Rojo naranja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ustom 9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307896_TF22874644" id="{98DC1231-51BD-46F1-99CD-C69FA1A1F24B}" vid="{8E840EAD-9C85-40B5-A9DA-493DE6628EE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8E1E7B-2E87-4FF3-8F3F-2C35BCD32914}">
  <ds:schemaRefs>
    <ds:schemaRef ds:uri="http://schemas.openxmlformats.org/package/2006/metadata/core-properties"/>
    <ds:schemaRef ds:uri="6dc4bcd6-49db-4c07-9060-8acfc67cef9f"/>
    <ds:schemaRef ds:uri="http://www.w3.org/XML/1998/namespace"/>
    <ds:schemaRef ds:uri="http://schemas.microsoft.com/office/infopath/2007/PartnerControls"/>
    <ds:schemaRef ds:uri="http://purl.org/dc/terms/"/>
    <ds:schemaRef ds:uri="fb0879af-3eba-417a-a55a-ffe6dcd6ca77"/>
    <ds:schemaRef ds:uri="http://schemas.microsoft.com/office/2006/documentManagement/types"/>
    <ds:schemaRef ds:uri="http://schemas.microsoft.com/sharepoint/v3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385ACAB-C996-4B2F-9E78-9D032D37D8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C31DB6-321D-4487-B0E2-6DD8623328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Tarjetas coleccionables</Template>
  <TotalTime>0</TotalTime>
  <Words>689</Words>
  <Application>Microsoft Office PowerPoint</Application>
  <PresentationFormat>Panorámica</PresentationFormat>
  <Paragraphs>107</Paragraphs>
  <Slides>20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Franklin Gothic Book</vt:lpstr>
      <vt:lpstr>Impact</vt:lpstr>
      <vt:lpstr>Montserrat Medium</vt:lpstr>
      <vt:lpstr>Wingdings</vt:lpstr>
      <vt:lpstr>Recorte</vt:lpstr>
      <vt:lpstr>IV JORNADA DE TRANSFERENCIA</vt:lpstr>
      <vt:lpstr>Presentación de PowerPoint</vt:lpstr>
      <vt:lpstr>Presentación de PowerPoint</vt:lpstr>
      <vt:lpstr>Presentación de PowerPoint</vt:lpstr>
      <vt:lpstr>Presentación de PowerPoint</vt:lpstr>
      <vt:lpstr>Introducción: Inseminación artifical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Resultados: efecto del tiempo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2024-04-29T16:51:49Z</dcterms:created>
  <dcterms:modified xsi:type="dcterms:W3CDTF">2024-11-28T00:43:45Z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