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2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3"/>
  </p:notesMasterIdLst>
  <p:handoutMasterIdLst>
    <p:handoutMasterId r:id="rId34"/>
  </p:handoutMasterIdLst>
  <p:sldIdLst>
    <p:sldId id="267" r:id="rId5"/>
    <p:sldId id="258" r:id="rId6"/>
    <p:sldId id="268" r:id="rId7"/>
    <p:sldId id="300" r:id="rId8"/>
    <p:sldId id="277" r:id="rId9"/>
    <p:sldId id="275" r:id="rId10"/>
    <p:sldId id="298" r:id="rId11"/>
    <p:sldId id="270" r:id="rId12"/>
    <p:sldId id="271" r:id="rId13"/>
    <p:sldId id="278" r:id="rId14"/>
    <p:sldId id="282" r:id="rId15"/>
    <p:sldId id="279" r:id="rId16"/>
    <p:sldId id="280" r:id="rId17"/>
    <p:sldId id="285" r:id="rId18"/>
    <p:sldId id="283" r:id="rId19"/>
    <p:sldId id="284" r:id="rId20"/>
    <p:sldId id="286" r:id="rId21"/>
    <p:sldId id="287" r:id="rId22"/>
    <p:sldId id="288" r:id="rId23"/>
    <p:sldId id="292" r:id="rId24"/>
    <p:sldId id="289" r:id="rId25"/>
    <p:sldId id="290" r:id="rId26"/>
    <p:sldId id="291" r:id="rId27"/>
    <p:sldId id="293" r:id="rId28"/>
    <p:sldId id="294" r:id="rId29"/>
    <p:sldId id="295" r:id="rId30"/>
    <p:sldId id="296" r:id="rId31"/>
    <p:sldId id="262" r:id="rId3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FF5DB"/>
    <a:srgbClr val="1F497D"/>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5A4BE-9962-4234-8353-1841E54FD646}" v="7" dt="2024-11-27T22:31:45.381"/>
  </p1510:revLst>
</p1510:revInfo>
</file>

<file path=ppt/tableStyles.xml><?xml version="1.0" encoding="utf-8"?>
<a:tblStyleLst xmlns:a="http://schemas.openxmlformats.org/drawingml/2006/main" def="{306799F8-075E-4A3A-A7F6-7FBC6576F1A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83754" autoAdjust="0"/>
  </p:normalViewPr>
  <p:slideViewPr>
    <p:cSldViewPr snapToGrid="0">
      <p:cViewPr varScale="1">
        <p:scale>
          <a:sx n="50" d="100"/>
          <a:sy n="50" d="100"/>
        </p:scale>
        <p:origin x="152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2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7.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8.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9.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0.bin"/></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xml.rels><?xml version="1.0" encoding="UTF-8" standalone="yes"?>
<Relationships xmlns="http://schemas.openxmlformats.org/package/2006/relationships"><Relationship Id="rId3" Type="http://schemas.openxmlformats.org/officeDocument/2006/relationships/oleObject" Target="file:///\\Users\rosario.pmoroteuclm.es\Desktop\Ovimprove%20111024\IV%20JORNADA%20OVIMPROVE%20281124\Gra&#769;ficos%20para%20la%20IVJornada%20OVIMPROVE\Coste%20primario%20de%20las%20actividade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osario.pmoroteuclm.es\Desktop\Ovimprove%20111024\IV%20JORNADA%20OVIMPROVE%20281124\Gra&#769;ficos%20para%20la%20IVJornada%20OVIMPROVE\Coste%20primario%20de%20las%20actividades%20desglosado.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rosario.pmoroteuclm.es\Desktop\Ovimprove%20111024\IV%20JORNADA%20OVIMPROVE%20281124\Gra&#769;ficos%20para%20la%20IVJornada%20OVIMPROVE\Evolucio&#769;n%20litros%20de%20leche.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oleObject" Target="file:///\\Users\rosario.pmoroteuclm.es\Desktop\Ovimprove%20111024\IV%20JORNADA%20OVIMPROVE%20281124\Gra&#769;ficos%20para%20la%20IVJornada%20OVIMPROVE\Quebranto%20en%20caso%20de%20reposicio&#769;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ES"/>
              <a:t>Estructura de costes: RN-MN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E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3"/>
              <c:layout>
                <c:manualLayout>
                  <c:x val="-1.3819098211352695E-3"/>
                  <c:y val="2.5841426843474496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14-49CF-A593-2FBD7AB89256}"/>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ES"/>
                </a:p>
              </c:txPr>
              <c:dLblPos val="inEnd"/>
              <c:showLegendKey val="0"/>
              <c:showVal val="1"/>
              <c:showCatName val="0"/>
              <c:showSerName val="0"/>
              <c:showPercent val="0"/>
              <c:showBubbleSize val="0"/>
              <c:extLst>
                <c:ext xmlns:c16="http://schemas.microsoft.com/office/drawing/2014/chart" uri="{C3380CC4-5D6E-409C-BE32-E72D297353CC}">
                  <c16:uniqueId val="{00000001-B814-49CF-A593-2FBD7AB892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'[Tablas O6.xlsx]Hoja1'!$A$1:$A$5</c:f>
              <c:strCache>
                <c:ptCount val="5"/>
                <c:pt idx="0">
                  <c:v>COSTES DE ALIMENTACIÓN</c:v>
                </c:pt>
                <c:pt idx="1">
                  <c:v>MANO DE OBRA ASALARIADA</c:v>
                </c:pt>
                <c:pt idx="2">
                  <c:v>OTROS COSTES INDIRECTOS (suministro electrico, combustible, seguros, esquileo..)</c:v>
                </c:pt>
                <c:pt idx="3">
                  <c:v>COSTES ZOOSANITARIOS</c:v>
                </c:pt>
                <c:pt idx="4">
                  <c:v>COSTES DE ORDEÑO </c:v>
                </c:pt>
              </c:strCache>
            </c:strRef>
          </c:cat>
          <c:val>
            <c:numRef>
              <c:f>'[Tablas O6.xlsx]Hoja1'!$B$1:$B$5</c:f>
              <c:numCache>
                <c:formatCode>0.00%</c:formatCode>
                <c:ptCount val="5"/>
                <c:pt idx="0">
                  <c:v>0.53019854530977095</c:v>
                </c:pt>
                <c:pt idx="1">
                  <c:v>0.2242688812358507</c:v>
                </c:pt>
                <c:pt idx="2">
                  <c:v>0.2004324410969682</c:v>
                </c:pt>
                <c:pt idx="3">
                  <c:v>2.830352188402659E-2</c:v>
                </c:pt>
                <c:pt idx="4">
                  <c:v>1.6796610473383468E-2</c:v>
                </c:pt>
              </c:numCache>
            </c:numRef>
          </c:val>
          <c:extLst>
            <c:ext xmlns:c16="http://schemas.microsoft.com/office/drawing/2014/chart" uri="{C3380CC4-5D6E-409C-BE32-E72D297353CC}">
              <c16:uniqueId val="{00000002-B814-49CF-A593-2FBD7AB89256}"/>
            </c:ext>
          </c:extLst>
        </c:ser>
        <c:dLbls>
          <c:dLblPos val="inEnd"/>
          <c:showLegendKey val="0"/>
          <c:showVal val="1"/>
          <c:showCatName val="0"/>
          <c:showSerName val="0"/>
          <c:showPercent val="0"/>
          <c:showBubbleSize val="0"/>
        </c:dLbls>
        <c:gapWidth val="41"/>
        <c:axId val="1464257456"/>
        <c:axId val="1464258416"/>
      </c:barChart>
      <c:catAx>
        <c:axId val="1464257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S"/>
          </a:p>
        </c:txPr>
        <c:crossAx val="1464258416"/>
        <c:crosses val="autoZero"/>
        <c:auto val="1"/>
        <c:lblAlgn val="ctr"/>
        <c:lblOffset val="100"/>
        <c:noMultiLvlLbl val="0"/>
      </c:catAx>
      <c:valAx>
        <c:axId val="1464258416"/>
        <c:scaling>
          <c:orientation val="minMax"/>
        </c:scaling>
        <c:delete val="1"/>
        <c:axPos val="l"/>
        <c:numFmt formatCode="0.00%" sourceLinked="1"/>
        <c:majorTickMark val="none"/>
        <c:minorTickMark val="none"/>
        <c:tickLblPos val="nextTo"/>
        <c:crossAx val="14642574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ES" sz="2000" b="1" i="0" u="none" strike="noStrike" kern="1200" spc="0" baseline="0" dirty="0">
                <a:solidFill>
                  <a:sysClr val="windowText" lastClr="000000">
                    <a:lumMod val="65000"/>
                    <a:lumOff val="35000"/>
                  </a:sysClr>
                </a:solidFill>
              </a:rPr>
              <a:t>Resultados de explotación (€/oveja) en vida útil (5 partos) </a:t>
            </a:r>
            <a:endParaRPr lang="es-ES" sz="2000" b="1" dirty="0"/>
          </a:p>
        </c:rich>
      </c:tx>
      <c:layout>
        <c:manualLayout>
          <c:xMode val="edge"/>
          <c:yMode val="edge"/>
          <c:x val="0.10384046205235657"/>
          <c:y val="4.5937414432522819E-2"/>
        </c:manualLayout>
      </c:layout>
      <c:overlay val="0"/>
      <c:spPr>
        <a:noFill/>
        <a:ln w="25400">
          <a:noFill/>
        </a:ln>
      </c:spPr>
    </c:title>
    <c:autoTitleDeleted val="0"/>
    <c:plotArea>
      <c:layout>
        <c:manualLayout>
          <c:layoutTarget val="inner"/>
          <c:xMode val="edge"/>
          <c:yMode val="edge"/>
          <c:x val="9.4395183986817593E-2"/>
          <c:y val="0.21164917749304474"/>
          <c:w val="0.81859236690879544"/>
          <c:h val="0.74786975324791338"/>
        </c:manualLayout>
      </c:layout>
      <c:lineChart>
        <c:grouping val="standard"/>
        <c:varyColors val="0"/>
        <c:ser>
          <c:idx val="0"/>
          <c:order val="0"/>
          <c:tx>
            <c:strRef>
              <c:f>'[LucroCesante_Ovino - RN vida útil 5 partos media periodo.xls]gráfica resultados media period'!$B$36</c:f>
              <c:strCache>
                <c:ptCount val="1"/>
                <c:pt idx="0">
                  <c:v>HIJA PC-MN</c:v>
                </c:pt>
              </c:strCache>
            </c:strRef>
          </c:tx>
          <c:spPr>
            <a:ln w="28575" cap="rnd">
              <a:solidFill>
                <a:srgbClr val="00B050"/>
              </a:solidFill>
              <a:round/>
            </a:ln>
            <a:effectLst/>
          </c:spPr>
          <c:marker>
            <c:symbol val="none"/>
          </c:marker>
          <c:dLbls>
            <c:dLbl>
              <c:idx val="0"/>
              <c:layout>
                <c:manualLayout>
                  <c:x val="-6.7268002949613603E-2"/>
                  <c:y val="-4.1309129500464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7B-4552-AB7F-D583785363BF}"/>
                </c:ext>
              </c:extLst>
            </c:dLbl>
            <c:dLbl>
              <c:idx val="1"/>
              <c:layout>
                <c:manualLayout>
                  <c:x val="2.8649203142415845E-2"/>
                  <c:y val="2.3003250705066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7B-4552-AB7F-D583785363BF}"/>
                </c:ext>
              </c:extLst>
            </c:dLbl>
            <c:dLbl>
              <c:idx val="2"/>
              <c:layout>
                <c:manualLayout>
                  <c:x val="-2.131227607113825E-2"/>
                  <c:y val="2.3003250705066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7B-4552-AB7F-D583785363BF}"/>
                </c:ext>
              </c:extLst>
            </c:dLbl>
            <c:dLbl>
              <c:idx val="3"/>
              <c:layout>
                <c:manualLayout>
                  <c:x val="-2.456232747697102E-2"/>
                  <c:y val="5.0565699364580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7B-4552-AB7F-D583785363BF}"/>
                </c:ext>
              </c:extLst>
            </c:dLbl>
            <c:dLbl>
              <c:idx val="4"/>
              <c:layout>
                <c:manualLayout>
                  <c:x val="-2.2937301774054637E-2"/>
                  <c:y val="4.5971957921328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7B-4552-AB7F-D583785363BF}"/>
                </c:ext>
              </c:extLst>
            </c:dLbl>
            <c:dLbl>
              <c:idx val="5"/>
              <c:layout>
                <c:manualLayout>
                  <c:x val="-2.2937301774054637E-2"/>
                  <c:y val="2.5300121426693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7B-4552-AB7F-D583785363BF}"/>
                </c:ext>
              </c:extLst>
            </c:dLbl>
            <c:spPr>
              <a:noFill/>
              <a:ln w="25400">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'[LucroCesante_Ovino - RN vida útil 5 partos media periodo.xls]gráfica resultados media period'!$A$37:$A$42</c:f>
              <c:strCache>
                <c:ptCount val="6"/>
                <c:pt idx="0">
                  <c:v>año 1</c:v>
                </c:pt>
                <c:pt idx="1">
                  <c:v>año 2</c:v>
                </c:pt>
                <c:pt idx="2">
                  <c:v>año 3</c:v>
                </c:pt>
                <c:pt idx="3">
                  <c:v>año 4</c:v>
                </c:pt>
                <c:pt idx="4">
                  <c:v>año 5</c:v>
                </c:pt>
                <c:pt idx="5">
                  <c:v>año 6</c:v>
                </c:pt>
              </c:strCache>
            </c:strRef>
          </c:cat>
          <c:val>
            <c:numRef>
              <c:f>'[LucroCesante_Ovino - RN vida útil 5 partos media periodo.xls]gráfica resultados media period'!$B$37:$B$42</c:f>
              <c:numCache>
                <c:formatCode>0</c:formatCode>
                <c:ptCount val="6"/>
                <c:pt idx="0">
                  <c:v>-147.5</c:v>
                </c:pt>
                <c:pt idx="1">
                  <c:v>-4.2051743983562915</c:v>
                </c:pt>
                <c:pt idx="2">
                  <c:v>22.528356535238174</c:v>
                </c:pt>
                <c:pt idx="3">
                  <c:v>85.135857353429913</c:v>
                </c:pt>
                <c:pt idx="4">
                  <c:v>46.265846710163316</c:v>
                </c:pt>
                <c:pt idx="5">
                  <c:v>49.657259723906805</c:v>
                </c:pt>
              </c:numCache>
            </c:numRef>
          </c:val>
          <c:smooth val="0"/>
          <c:extLst>
            <c:ext xmlns:c16="http://schemas.microsoft.com/office/drawing/2014/chart" uri="{C3380CC4-5D6E-409C-BE32-E72D297353CC}">
              <c16:uniqueId val="{00000006-F97B-4552-AB7F-D583785363BF}"/>
            </c:ext>
          </c:extLst>
        </c:ser>
        <c:ser>
          <c:idx val="1"/>
          <c:order val="1"/>
          <c:tx>
            <c:strRef>
              <c:f>'[LucroCesante_Ovino - RN vida útil 5 partos media periodo.xls]gráfica resultados media period'!$C$36</c:f>
              <c:strCache>
                <c:ptCount val="1"/>
                <c:pt idx="0">
                  <c:v>HIJA IA</c:v>
                </c:pt>
              </c:strCache>
            </c:strRef>
          </c:tx>
          <c:spPr>
            <a:ln w="28575" cap="rnd">
              <a:solidFill>
                <a:schemeClr val="accent2"/>
              </a:solidFill>
              <a:round/>
            </a:ln>
            <a:effectLst/>
          </c:spPr>
          <c:marker>
            <c:symbol val="none"/>
          </c:marker>
          <c:dLbls>
            <c:dLbl>
              <c:idx val="0"/>
              <c:layout>
                <c:manualLayout>
                  <c:x val="4.953475002306388E-2"/>
                  <c:y val="-3.1622122445997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7B-4552-AB7F-D583785363BF}"/>
                </c:ext>
              </c:extLst>
            </c:dLbl>
            <c:spPr>
              <a:noFill/>
              <a:ln w="25400">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'[LucroCesante_Ovino - RN vida útil 5 partos media periodo.xls]gráfica resultados media period'!$A$37:$A$42</c:f>
              <c:strCache>
                <c:ptCount val="6"/>
                <c:pt idx="0">
                  <c:v>año 1</c:v>
                </c:pt>
                <c:pt idx="1">
                  <c:v>año 2</c:v>
                </c:pt>
                <c:pt idx="2">
                  <c:v>año 3</c:v>
                </c:pt>
                <c:pt idx="3">
                  <c:v>año 4</c:v>
                </c:pt>
                <c:pt idx="4">
                  <c:v>año 5</c:v>
                </c:pt>
                <c:pt idx="5">
                  <c:v>año 6</c:v>
                </c:pt>
              </c:strCache>
            </c:strRef>
          </c:cat>
          <c:val>
            <c:numRef>
              <c:f>'[LucroCesante_Ovino - RN vida útil 5 partos media periodo.xls]gráfica resultados media period'!$C$37:$C$42</c:f>
              <c:numCache>
                <c:formatCode>0</c:formatCode>
                <c:ptCount val="6"/>
                <c:pt idx="0">
                  <c:v>-147.5</c:v>
                </c:pt>
                <c:pt idx="1">
                  <c:v>6.2569762442817591</c:v>
                </c:pt>
                <c:pt idx="2">
                  <c:v>32.990507177876225</c:v>
                </c:pt>
                <c:pt idx="3">
                  <c:v>95.598007996067963</c:v>
                </c:pt>
                <c:pt idx="4">
                  <c:v>56.727997352801367</c:v>
                </c:pt>
                <c:pt idx="5">
                  <c:v>60.119410366544855</c:v>
                </c:pt>
              </c:numCache>
            </c:numRef>
          </c:val>
          <c:smooth val="0"/>
          <c:extLst>
            <c:ext xmlns:c16="http://schemas.microsoft.com/office/drawing/2014/chart" uri="{C3380CC4-5D6E-409C-BE32-E72D297353CC}">
              <c16:uniqueId val="{00000008-F97B-4552-AB7F-D583785363BF}"/>
            </c:ext>
          </c:extLst>
        </c:ser>
        <c:dLbls>
          <c:showLegendKey val="0"/>
          <c:showVal val="0"/>
          <c:showCatName val="0"/>
          <c:showSerName val="0"/>
          <c:showPercent val="0"/>
          <c:showBubbleSize val="0"/>
        </c:dLbls>
        <c:smooth val="0"/>
        <c:axId val="736849072"/>
        <c:axId val="1"/>
      </c:lineChart>
      <c:catAx>
        <c:axId val="73684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FF0000"/>
                </a:solidFill>
                <a:latin typeface="+mn-lt"/>
                <a:ea typeface="+mn-ea"/>
                <a:cs typeface="+mn-cs"/>
              </a:defRPr>
            </a:pPr>
            <a:endParaRPr lang="es-E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736849072"/>
        <c:crosses val="autoZero"/>
        <c:crossBetween val="between"/>
      </c:valAx>
      <c:spPr>
        <a:noFill/>
        <a:ln w="25400">
          <a:noFill/>
        </a:ln>
      </c:spPr>
    </c:plotArea>
    <c:legend>
      <c:legendPos val="r"/>
      <c:layout>
        <c:manualLayout>
          <c:xMode val="edge"/>
          <c:yMode val="edge"/>
          <c:x val="0.33137119694357736"/>
          <c:y val="0.92659334118668235"/>
          <c:w val="0.33137119694357736"/>
          <c:h val="4.8439208878417794E-2"/>
        </c:manualLayout>
      </c:layout>
      <c:overlay val="0"/>
      <c:spPr>
        <a:noFill/>
        <a:ln w="25400">
          <a:noFill/>
        </a:ln>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sysClr val="windowText" lastClr="000000">
                    <a:lumMod val="65000"/>
                    <a:lumOff val="35000"/>
                  </a:sysClr>
                </a:solidFill>
                <a:latin typeface="+mn-lt"/>
                <a:ea typeface="+mn-ea"/>
                <a:cs typeface="+mn-cs"/>
              </a:defRPr>
            </a:pPr>
            <a:r>
              <a:rPr lang="es-ES" sz="2000" b="1" i="0" u="none" strike="noStrike" kern="1200" spc="0" baseline="0" dirty="0">
                <a:solidFill>
                  <a:sysClr val="windowText" lastClr="000000">
                    <a:lumMod val="65000"/>
                    <a:lumOff val="35000"/>
                  </a:sysClr>
                </a:solidFill>
              </a:rPr>
              <a:t>Comparativa de ingresos (leche) en 5 lactaciones para 1 hija IA vs 1 hija de monta natural y padre conocido</a:t>
            </a:r>
            <a:endParaRPr lang="es-ES" sz="2000" b="1"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sysClr val="windowText" lastClr="000000">
                  <a:lumMod val="65000"/>
                  <a:lumOff val="35000"/>
                </a:sysClr>
              </a:solidFill>
              <a:latin typeface="+mn-lt"/>
              <a:ea typeface="+mn-ea"/>
              <a:cs typeface="+mn-cs"/>
            </a:defRPr>
          </a:pPr>
          <a:endParaRPr lang="es-ES"/>
        </a:p>
      </c:txPr>
    </c:title>
    <c:autoTitleDeleted val="0"/>
    <c:plotArea>
      <c:layout/>
      <c:barChart>
        <c:barDir val="bar"/>
        <c:grouping val="clustered"/>
        <c:varyColors val="0"/>
        <c:ser>
          <c:idx val="0"/>
          <c:order val="0"/>
          <c:tx>
            <c:strRef>
              <c:f>'[Hoja de trabajo.xlsm]Ing inc productividad hijasIA'!$A$14</c:f>
              <c:strCache>
                <c:ptCount val="1"/>
                <c:pt idx="0">
                  <c:v>Ingresos por leche 5 lactaciones por 1 hija de MN-PC (€ )</c:v>
                </c:pt>
              </c:strCache>
            </c:strRef>
          </c:tx>
          <c:spPr>
            <a:solidFill>
              <a:srgbClr val="4EA72E">
                <a:lumMod val="75000"/>
              </a:srgbClr>
            </a:solidFill>
            <a:ln>
              <a:noFill/>
            </a:ln>
            <a:effectLst/>
          </c:spPr>
          <c:invertIfNegative val="0"/>
          <c:cat>
            <c:strRef>
              <c:f>'[Hoja de trabajo.xlsm]Ing inc productividad hijasIA'!$B$2:$J$2</c:f>
              <c:strCache>
                <c:ptCount val="9"/>
                <c:pt idx="0">
                  <c:v>01</c:v>
                </c:pt>
                <c:pt idx="1">
                  <c:v>02</c:v>
                </c:pt>
                <c:pt idx="2">
                  <c:v>03</c:v>
                </c:pt>
                <c:pt idx="3">
                  <c:v>04</c:v>
                </c:pt>
                <c:pt idx="4">
                  <c:v>05</c:v>
                </c:pt>
                <c:pt idx="5">
                  <c:v>06</c:v>
                </c:pt>
                <c:pt idx="6">
                  <c:v>07</c:v>
                </c:pt>
                <c:pt idx="7">
                  <c:v>08</c:v>
                </c:pt>
                <c:pt idx="8">
                  <c:v>09</c:v>
                </c:pt>
              </c:strCache>
            </c:strRef>
          </c:cat>
          <c:val>
            <c:numRef>
              <c:f>'[Hoja de trabajo.xlsm]Ing inc productividad hijasIA'!$B$14:$J$14</c:f>
              <c:numCache>
                <c:formatCode>#,##0</c:formatCode>
                <c:ptCount val="9"/>
                <c:pt idx="0">
                  <c:v>1370.71</c:v>
                </c:pt>
                <c:pt idx="1">
                  <c:v>1670.4</c:v>
                </c:pt>
                <c:pt idx="2">
                  <c:v>1888.3799999999999</c:v>
                </c:pt>
                <c:pt idx="3">
                  <c:v>1705.1999999999998</c:v>
                </c:pt>
                <c:pt idx="4">
                  <c:v>1568.62</c:v>
                </c:pt>
                <c:pt idx="5">
                  <c:v>1451.6799999999998</c:v>
                </c:pt>
                <c:pt idx="6">
                  <c:v>1577.59</c:v>
                </c:pt>
                <c:pt idx="7">
                  <c:v>1601.6</c:v>
                </c:pt>
                <c:pt idx="8">
                  <c:v>1301.3</c:v>
                </c:pt>
              </c:numCache>
            </c:numRef>
          </c:val>
          <c:extLst>
            <c:ext xmlns:c16="http://schemas.microsoft.com/office/drawing/2014/chart" uri="{C3380CC4-5D6E-409C-BE32-E72D297353CC}">
              <c16:uniqueId val="{00000000-1852-47BD-8622-CB129DFCFB4B}"/>
            </c:ext>
          </c:extLst>
        </c:ser>
        <c:ser>
          <c:idx val="1"/>
          <c:order val="1"/>
          <c:tx>
            <c:strRef>
              <c:f>'[Hoja de trabajo.xlsm]Ing inc productividad hijasIA'!$A$13</c:f>
              <c:strCache>
                <c:ptCount val="1"/>
                <c:pt idx="0">
                  <c:v>Ingresos por leche 5 lactaciones por 1 hija de IA (€ )</c:v>
                </c:pt>
              </c:strCache>
            </c:strRef>
          </c:tx>
          <c:spPr>
            <a:solidFill>
              <a:srgbClr val="E97132"/>
            </a:solidFill>
            <a:ln>
              <a:noFill/>
            </a:ln>
            <a:effectLst/>
          </c:spPr>
          <c:invertIfNegative val="0"/>
          <c:cat>
            <c:strRef>
              <c:f>'[Hoja de trabajo.xlsm]Ing inc productividad hijasIA'!$B$2:$J$2</c:f>
              <c:strCache>
                <c:ptCount val="9"/>
                <c:pt idx="0">
                  <c:v>01</c:v>
                </c:pt>
                <c:pt idx="1">
                  <c:v>02</c:v>
                </c:pt>
                <c:pt idx="2">
                  <c:v>03</c:v>
                </c:pt>
                <c:pt idx="3">
                  <c:v>04</c:v>
                </c:pt>
                <c:pt idx="4">
                  <c:v>05</c:v>
                </c:pt>
                <c:pt idx="5">
                  <c:v>06</c:v>
                </c:pt>
                <c:pt idx="6">
                  <c:v>07</c:v>
                </c:pt>
                <c:pt idx="7">
                  <c:v>08</c:v>
                </c:pt>
                <c:pt idx="8">
                  <c:v>09</c:v>
                </c:pt>
              </c:strCache>
            </c:strRef>
          </c:cat>
          <c:val>
            <c:numRef>
              <c:f>'[Hoja de trabajo.xlsm]Ing inc productividad hijasIA'!$B$13:$J$13</c:f>
              <c:numCache>
                <c:formatCode>#,##0</c:formatCode>
                <c:ptCount val="9"/>
                <c:pt idx="0">
                  <c:v>1420.4284483627205</c:v>
                </c:pt>
                <c:pt idx="1">
                  <c:v>1730.9888161209069</c:v>
                </c:pt>
                <c:pt idx="2">
                  <c:v>1956.8753954659949</c:v>
                </c:pt>
                <c:pt idx="3">
                  <c:v>1767.0510831234255</c:v>
                </c:pt>
                <c:pt idx="4">
                  <c:v>1625.5170478589421</c:v>
                </c:pt>
                <c:pt idx="5">
                  <c:v>1504.3353954659947</c:v>
                </c:pt>
                <c:pt idx="6">
                  <c:v>1634.8124080604534</c:v>
                </c:pt>
                <c:pt idx="7">
                  <c:v>1659.6932997481108</c:v>
                </c:pt>
                <c:pt idx="8">
                  <c:v>1348.5008060453399</c:v>
                </c:pt>
              </c:numCache>
            </c:numRef>
          </c:val>
          <c:extLst>
            <c:ext xmlns:c16="http://schemas.microsoft.com/office/drawing/2014/chart" uri="{C3380CC4-5D6E-409C-BE32-E72D297353CC}">
              <c16:uniqueId val="{00000001-1852-47BD-8622-CB129DFCFB4B}"/>
            </c:ext>
          </c:extLst>
        </c:ser>
        <c:dLbls>
          <c:showLegendKey val="0"/>
          <c:showVal val="0"/>
          <c:showCatName val="0"/>
          <c:showSerName val="0"/>
          <c:showPercent val="0"/>
          <c:showBubbleSize val="0"/>
        </c:dLbls>
        <c:gapWidth val="182"/>
        <c:axId val="1346877039"/>
        <c:axId val="1346875599"/>
      </c:barChart>
      <c:catAx>
        <c:axId val="1346877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346875599"/>
        <c:crosses val="autoZero"/>
        <c:auto val="1"/>
        <c:lblAlgn val="ctr"/>
        <c:lblOffset val="100"/>
        <c:noMultiLvlLbl val="0"/>
      </c:catAx>
      <c:valAx>
        <c:axId val="13468755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34687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ysClr val="window" lastClr="FFFFFF"/>
    </a:solidFill>
    <a:ln>
      <a:noFill/>
    </a:ln>
    <a:effectLst/>
  </c:spPr>
  <c:txPr>
    <a:bodyPr/>
    <a:lstStyle/>
    <a:p>
      <a:pPr>
        <a:defRPr/>
      </a:pPr>
      <a:endParaRPr lang="es-E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ES" sz="2000" b="1" dirty="0"/>
              <a:t>Comparación</a:t>
            </a:r>
            <a:r>
              <a:rPr lang="es-ES" sz="2000" b="1" baseline="0" dirty="0"/>
              <a:t> por tipos de explotación</a:t>
            </a:r>
            <a:endParaRPr lang="es-ES" sz="2000" b="1" dirty="0"/>
          </a:p>
        </c:rich>
      </c:tx>
      <c:overlay val="0"/>
      <c:spPr>
        <a:solidFill>
          <a:sysClr val="window" lastClr="FFFFFF"/>
        </a:solid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 de trabajo.xlsm]Ing inc productividad hijasIA'!$M$35</c:f>
              <c:strCache>
                <c:ptCount val="1"/>
                <c:pt idx="0">
                  <c:v>Ingresos incrementales (leche) en 5 lactaciones para 1 hija IA vs 1 hija de monta natural y padre conocido</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D714-44D4-A09E-3734044191C9}"/>
              </c:ext>
            </c:extLst>
          </c:dPt>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3-D714-44D4-A09E-3734044191C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 de trabajo.xlsm]Ing inc productividad hijasIA'!$N$34:$P$34</c:f>
              <c:strCache>
                <c:ptCount val="3"/>
                <c:pt idx="0">
                  <c:v>MDO FAMILIAR </c:v>
                </c:pt>
                <c:pt idx="1">
                  <c:v>MDO ASALARIADA &lt;1800 </c:v>
                </c:pt>
                <c:pt idx="2">
                  <c:v>MDO ASALARIADA &gt;1800 </c:v>
                </c:pt>
              </c:strCache>
            </c:strRef>
          </c:cat>
          <c:val>
            <c:numRef>
              <c:f>'[Hoja de trabajo.xlsm]Ing inc productividad hijasIA'!$N$35:$P$35</c:f>
              <c:numCache>
                <c:formatCode>_-* #,##0\ [$€-C0A]_-;\-* #,##0\ [$€-C0A]_-;_-* "-"??\ [$€-C0A]_-;_-@_-</c:formatCode>
                <c:ptCount val="3"/>
                <c:pt idx="0">
                  <c:v>57.253239294710284</c:v>
                </c:pt>
                <c:pt idx="1">
                  <c:v>61.018639798488721</c:v>
                </c:pt>
                <c:pt idx="2">
                  <c:v>51.380554156171307</c:v>
                </c:pt>
              </c:numCache>
            </c:numRef>
          </c:val>
          <c:extLst>
            <c:ext xmlns:c16="http://schemas.microsoft.com/office/drawing/2014/chart" uri="{C3380CC4-5D6E-409C-BE32-E72D297353CC}">
              <c16:uniqueId val="{00000004-D714-44D4-A09E-3734044191C9}"/>
            </c:ext>
          </c:extLst>
        </c:ser>
        <c:dLbls>
          <c:showLegendKey val="0"/>
          <c:showVal val="0"/>
          <c:showCatName val="0"/>
          <c:showSerName val="0"/>
          <c:showPercent val="0"/>
          <c:showBubbleSize val="0"/>
        </c:dLbls>
        <c:gapWidth val="219"/>
        <c:overlap val="-27"/>
        <c:axId val="500811536"/>
        <c:axId val="500818256"/>
      </c:barChart>
      <c:lineChart>
        <c:grouping val="standard"/>
        <c:varyColors val="0"/>
        <c:ser>
          <c:idx val="1"/>
          <c:order val="1"/>
          <c:tx>
            <c:strRef>
              <c:f>'[Hoja de trabajo.xlsm]Ing inc productividad hijasIA'!$M$37</c:f>
              <c:strCache>
                <c:ptCount val="1"/>
                <c:pt idx="0">
                  <c:v>Porcentaje de hijas de IA (% de conexión)</c:v>
                </c:pt>
              </c:strCache>
            </c:strRef>
          </c:tx>
          <c:spPr>
            <a:ln w="57150" cap="rnd">
              <a:solidFill>
                <a:schemeClr val="accent2"/>
              </a:solidFill>
              <a:round/>
            </a:ln>
            <a:effectLst/>
          </c:spPr>
          <c:marker>
            <c:symbol val="none"/>
          </c:marker>
          <c:dLbls>
            <c:dLbl>
              <c:idx val="0"/>
              <c:layout>
                <c:manualLayout>
                  <c:x val="4.3741111299761576E-2"/>
                  <c:y val="1.3945577110805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14-44D4-A09E-3734044191C9}"/>
                </c:ext>
              </c:extLst>
            </c:dLbl>
            <c:dLbl>
              <c:idx val="1"/>
              <c:layout>
                <c:manualLayout>
                  <c:x val="4.2023484984067987E-2"/>
                  <c:y val="1.2685076292555515E-2"/>
                </c:manualLayout>
              </c:layout>
              <c:showLegendKey val="0"/>
              <c:showVal val="1"/>
              <c:showCatName val="0"/>
              <c:showSerName val="0"/>
              <c:showPercent val="0"/>
              <c:showBubbleSize val="0"/>
              <c:extLst>
                <c:ext xmlns:c15="http://schemas.microsoft.com/office/drawing/2012/chart" uri="{CE6537A1-D6FC-4f65-9D91-7224C49458BB}">
                  <c15:layout>
                    <c:manualLayout>
                      <c:w val="7.1840980151150466E-2"/>
                      <c:h val="5.4362637212313908E-2"/>
                    </c:manualLayout>
                  </c15:layout>
                </c:ext>
                <c:ext xmlns:c16="http://schemas.microsoft.com/office/drawing/2014/chart" uri="{C3380CC4-5D6E-409C-BE32-E72D297353CC}">
                  <c16:uniqueId val="{00000006-D714-44D4-A09E-3734044191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 de trabajo.xlsm]Ing inc productividad hijasIA'!$N$34:$P$34</c:f>
              <c:strCache>
                <c:ptCount val="3"/>
                <c:pt idx="0">
                  <c:v>MDO FAMILIAR </c:v>
                </c:pt>
                <c:pt idx="1">
                  <c:v>MDO ASALARIADA &lt;1800 </c:v>
                </c:pt>
                <c:pt idx="2">
                  <c:v>MDO ASALARIADA &gt;1800 </c:v>
                </c:pt>
              </c:strCache>
            </c:strRef>
          </c:cat>
          <c:val>
            <c:numRef>
              <c:f>'[Hoja de trabajo.xlsm]Ing inc productividad hijasIA'!$N$37:$P$37</c:f>
              <c:numCache>
                <c:formatCode>0%</c:formatCode>
                <c:ptCount val="3"/>
                <c:pt idx="0">
                  <c:v>0.161</c:v>
                </c:pt>
                <c:pt idx="1">
                  <c:v>0.22525000000000001</c:v>
                </c:pt>
                <c:pt idx="2">
                  <c:v>0.13166666666666665</c:v>
                </c:pt>
              </c:numCache>
            </c:numRef>
          </c:val>
          <c:smooth val="0"/>
          <c:extLst>
            <c:ext xmlns:c16="http://schemas.microsoft.com/office/drawing/2014/chart" uri="{C3380CC4-5D6E-409C-BE32-E72D297353CC}">
              <c16:uniqueId val="{00000007-D714-44D4-A09E-3734044191C9}"/>
            </c:ext>
          </c:extLst>
        </c:ser>
        <c:dLbls>
          <c:showLegendKey val="0"/>
          <c:showVal val="0"/>
          <c:showCatName val="0"/>
          <c:showSerName val="0"/>
          <c:showPercent val="0"/>
          <c:showBubbleSize val="0"/>
        </c:dLbls>
        <c:marker val="1"/>
        <c:smooth val="0"/>
        <c:axId val="500810096"/>
        <c:axId val="500816336"/>
      </c:lineChart>
      <c:catAx>
        <c:axId val="50081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500818256"/>
        <c:crosses val="autoZero"/>
        <c:auto val="1"/>
        <c:lblAlgn val="ctr"/>
        <c:lblOffset val="100"/>
        <c:noMultiLvlLbl val="0"/>
      </c:catAx>
      <c:valAx>
        <c:axId val="5008182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500811536"/>
        <c:crosses val="autoZero"/>
        <c:crossBetween val="between"/>
      </c:valAx>
      <c:valAx>
        <c:axId val="50081633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500810096"/>
        <c:crosses val="max"/>
        <c:crossBetween val="between"/>
      </c:valAx>
      <c:catAx>
        <c:axId val="500810096"/>
        <c:scaling>
          <c:orientation val="minMax"/>
        </c:scaling>
        <c:delete val="1"/>
        <c:axPos val="b"/>
        <c:numFmt formatCode="General" sourceLinked="1"/>
        <c:majorTickMark val="none"/>
        <c:minorTickMark val="none"/>
        <c:tickLblPos val="nextTo"/>
        <c:crossAx val="500816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ysClr val="window" lastClr="FFFFFF"/>
    </a:solidFill>
    <a:ln>
      <a:noFill/>
    </a:ln>
    <a:effectLst/>
  </c:spPr>
  <c:txPr>
    <a:bodyPr/>
    <a:lstStyle/>
    <a:p>
      <a:pPr>
        <a:defRPr/>
      </a:pPr>
      <a:endParaRPr lang="es-E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r>
              <a:rPr lang="en-US" sz="2000" b="1" i="0" u="none" strike="noStrike" kern="1200" spc="0" baseline="0" dirty="0" err="1">
                <a:solidFill>
                  <a:sysClr val="windowText" lastClr="000000">
                    <a:lumMod val="65000"/>
                    <a:lumOff val="35000"/>
                  </a:sysClr>
                </a:solidFill>
              </a:rPr>
              <a:t>Ingresos</a:t>
            </a:r>
            <a:r>
              <a:rPr lang="en-US" sz="2000" b="1" i="0" u="none" strike="noStrike" kern="1200" spc="0" baseline="0" dirty="0">
                <a:solidFill>
                  <a:sysClr val="windowText" lastClr="000000">
                    <a:lumMod val="65000"/>
                    <a:lumOff val="35000"/>
                  </a:sysClr>
                </a:solidFill>
              </a:rPr>
              <a:t>  </a:t>
            </a:r>
            <a:r>
              <a:rPr lang="en-US" sz="2000" b="1" i="0" u="none" strike="noStrike" kern="1200" spc="0" baseline="0" dirty="0" err="1">
                <a:solidFill>
                  <a:sysClr val="windowText" lastClr="000000">
                    <a:lumMod val="65000"/>
                    <a:lumOff val="35000"/>
                  </a:sysClr>
                </a:solidFill>
              </a:rPr>
              <a:t>incrementales</a:t>
            </a:r>
            <a:r>
              <a:rPr lang="en-US" sz="2000" b="1" i="0" u="none" strike="noStrike" kern="1200" spc="0" baseline="0" dirty="0">
                <a:solidFill>
                  <a:sysClr val="windowText" lastClr="000000">
                    <a:lumMod val="65000"/>
                    <a:lumOff val="35000"/>
                  </a:sysClr>
                </a:solidFill>
              </a:rPr>
              <a:t> (leche) </a:t>
            </a:r>
            <a:r>
              <a:rPr lang="en-US" sz="2000" b="1" i="0" u="none" strike="noStrike" kern="1200" spc="0" baseline="0" dirty="0" err="1">
                <a:solidFill>
                  <a:sysClr val="windowText" lastClr="000000">
                    <a:lumMod val="65000"/>
                    <a:lumOff val="35000"/>
                  </a:sysClr>
                </a:solidFill>
              </a:rPr>
              <a:t>por</a:t>
            </a:r>
            <a:r>
              <a:rPr lang="en-US" sz="2000" b="1" i="0" u="none" strike="noStrike" kern="1200" spc="0" baseline="0" dirty="0">
                <a:solidFill>
                  <a:sysClr val="windowText" lastClr="000000">
                    <a:lumMod val="65000"/>
                    <a:lumOff val="35000"/>
                  </a:sysClr>
                </a:solidFill>
              </a:rPr>
              <a:t> total de </a:t>
            </a:r>
            <a:r>
              <a:rPr lang="en-US" sz="2000" b="1" i="0" u="none" strike="noStrike" kern="1200" spc="0" baseline="0" dirty="0" err="1">
                <a:solidFill>
                  <a:sysClr val="windowText" lastClr="000000">
                    <a:lumMod val="65000"/>
                    <a:lumOff val="35000"/>
                  </a:sysClr>
                </a:solidFill>
              </a:rPr>
              <a:t>hijas</a:t>
            </a:r>
            <a:r>
              <a:rPr lang="en-US" sz="2000" b="1" i="0" u="none" strike="noStrike" kern="1200" spc="0" baseline="0" dirty="0">
                <a:solidFill>
                  <a:sysClr val="windowText" lastClr="000000">
                    <a:lumMod val="65000"/>
                    <a:lumOff val="35000"/>
                  </a:sysClr>
                </a:solidFill>
              </a:rPr>
              <a:t> IA a lo largo de 5 </a:t>
            </a:r>
            <a:r>
              <a:rPr lang="en-US" sz="2000" b="1" i="0" u="none" strike="noStrike" kern="1200" spc="0" baseline="0" dirty="0" err="1">
                <a:solidFill>
                  <a:sysClr val="windowText" lastClr="000000">
                    <a:lumMod val="65000"/>
                    <a:lumOff val="35000"/>
                  </a:sysClr>
                </a:solidFill>
              </a:rPr>
              <a:t>lactaciones</a:t>
            </a:r>
            <a:r>
              <a:rPr lang="en-US" sz="2000" b="1" i="0" u="none" strike="noStrike" kern="1200" spc="0" baseline="0" dirty="0">
                <a:solidFill>
                  <a:sysClr val="windowText" lastClr="000000">
                    <a:lumMod val="65000"/>
                    <a:lumOff val="35000"/>
                  </a:sysClr>
                </a:solidFill>
              </a:rPr>
              <a:t> (€ )</a:t>
            </a:r>
            <a:endParaRPr lang="es-ES" sz="2000" b="1" i="0" u="none" strike="noStrike" kern="1200" spc="0" baseline="0" dirty="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endParaRPr lang="es-ES"/>
        </a:p>
      </c:txPr>
    </c:title>
    <c:autoTitleDeleted val="0"/>
    <c:plotArea>
      <c:layout/>
      <c:barChart>
        <c:barDir val="col"/>
        <c:grouping val="clustered"/>
        <c:varyColors val="0"/>
        <c:ser>
          <c:idx val="0"/>
          <c:order val="0"/>
          <c:tx>
            <c:strRef>
              <c:f>'[Hoja de trabajo.xlsm]Ing inc productividad hijasIA'!$A$18</c:f>
              <c:strCache>
                <c:ptCount val="1"/>
                <c:pt idx="0">
                  <c:v>Ingresos  incrementales por mayor productividad de hijas IA en 5 lactaciones (€ )</c:v>
                </c:pt>
              </c:strCache>
            </c:strRef>
          </c:tx>
          <c:spPr>
            <a:solidFill>
              <a:schemeClr val="accent3">
                <a:shade val="76000"/>
              </a:schemeClr>
            </a:solidFill>
            <a:ln>
              <a:noFill/>
            </a:ln>
            <a:effectLst/>
          </c:spPr>
          <c:invertIfNegative val="0"/>
          <c:cat>
            <c:strRef>
              <c:f>'[Hoja de trabajo.xlsm]Ing inc productividad hijasIA'!$B$2:$J$2</c:f>
              <c:strCache>
                <c:ptCount val="9"/>
                <c:pt idx="0">
                  <c:v>01</c:v>
                </c:pt>
                <c:pt idx="1">
                  <c:v>02</c:v>
                </c:pt>
                <c:pt idx="2">
                  <c:v>03</c:v>
                </c:pt>
                <c:pt idx="3">
                  <c:v>04</c:v>
                </c:pt>
                <c:pt idx="4">
                  <c:v>05</c:v>
                </c:pt>
                <c:pt idx="5">
                  <c:v>06</c:v>
                </c:pt>
                <c:pt idx="6">
                  <c:v>07</c:v>
                </c:pt>
                <c:pt idx="7">
                  <c:v>08</c:v>
                </c:pt>
                <c:pt idx="8">
                  <c:v>09</c:v>
                </c:pt>
              </c:strCache>
            </c:strRef>
          </c:cat>
          <c:val>
            <c:numRef>
              <c:f>'[Hoja de trabajo.xlsm]Ing inc productividad hijasIA'!$B$18:$J$18</c:f>
              <c:numCache>
                <c:formatCode>#,##0</c:formatCode>
                <c:ptCount val="9"/>
                <c:pt idx="0">
                  <c:v>12210.602325642314</c:v>
                </c:pt>
                <c:pt idx="1">
                  <c:v>13763.597825289673</c:v>
                </c:pt>
                <c:pt idx="2">
                  <c:v>27795.294489309821</c:v>
                </c:pt>
                <c:pt idx="3">
                  <c:v>4594.6077098236765</c:v>
                </c:pt>
                <c:pt idx="4">
                  <c:v>9648.37378772796</c:v>
                </c:pt>
                <c:pt idx="5">
                  <c:v>6490.6199775113355</c:v>
                </c:pt>
                <c:pt idx="6">
                  <c:v>20371.406159153648</c:v>
                </c:pt>
                <c:pt idx="7">
                  <c:v>14732.751282619647</c:v>
                </c:pt>
                <c:pt idx="8">
                  <c:v>16064.511132695212</c:v>
                </c:pt>
              </c:numCache>
            </c:numRef>
          </c:val>
          <c:extLst>
            <c:ext xmlns:c16="http://schemas.microsoft.com/office/drawing/2014/chart" uri="{C3380CC4-5D6E-409C-BE32-E72D297353CC}">
              <c16:uniqueId val="{00000000-ADB9-453E-8E3C-A51DCC8B0EB5}"/>
            </c:ext>
          </c:extLst>
        </c:ser>
        <c:dLbls>
          <c:showLegendKey val="0"/>
          <c:showVal val="0"/>
          <c:showCatName val="0"/>
          <c:showSerName val="0"/>
          <c:showPercent val="0"/>
          <c:showBubbleSize val="0"/>
        </c:dLbls>
        <c:gapWidth val="219"/>
        <c:overlap val="-27"/>
        <c:axId val="1281684752"/>
        <c:axId val="1281683312"/>
      </c:barChart>
      <c:lineChart>
        <c:grouping val="standard"/>
        <c:varyColors val="0"/>
        <c:ser>
          <c:idx val="1"/>
          <c:order val="1"/>
          <c:tx>
            <c:strRef>
              <c:f>'[Hoja de trabajo.xlsm]Ing inc productividad hijasIA'!$A$20</c:f>
              <c:strCache>
                <c:ptCount val="1"/>
                <c:pt idx="0">
                  <c:v>Media ingresos  incrementales por mayor productividad de hijas IA (€ )</c:v>
                </c:pt>
              </c:strCache>
            </c:strRef>
          </c:tx>
          <c:spPr>
            <a:ln w="28575" cap="rnd">
              <a:solidFill>
                <a:srgbClr val="FF0000"/>
              </a:solidFill>
              <a:round/>
            </a:ln>
            <a:effectLst/>
          </c:spPr>
          <c:marker>
            <c:symbol val="none"/>
          </c:marker>
          <c:cat>
            <c:strRef>
              <c:f>'[Hoja de trabajo.xlsm]Ing inc productividad hijasIA'!$B$2:$J$2</c:f>
              <c:strCache>
                <c:ptCount val="9"/>
                <c:pt idx="0">
                  <c:v>01</c:v>
                </c:pt>
                <c:pt idx="1">
                  <c:v>02</c:v>
                </c:pt>
                <c:pt idx="2">
                  <c:v>03</c:v>
                </c:pt>
                <c:pt idx="3">
                  <c:v>04</c:v>
                </c:pt>
                <c:pt idx="4">
                  <c:v>05</c:v>
                </c:pt>
                <c:pt idx="5">
                  <c:v>06</c:v>
                </c:pt>
                <c:pt idx="6">
                  <c:v>07</c:v>
                </c:pt>
                <c:pt idx="7">
                  <c:v>08</c:v>
                </c:pt>
                <c:pt idx="8">
                  <c:v>09</c:v>
                </c:pt>
              </c:strCache>
            </c:strRef>
          </c:cat>
          <c:val>
            <c:numRef>
              <c:f>'[Hoja de trabajo.xlsm]Ing inc productividad hijasIA'!$B$20:$J$20</c:f>
              <c:numCache>
                <c:formatCode>#,##0</c:formatCode>
                <c:ptCount val="9"/>
                <c:pt idx="0">
                  <c:v>13917.627917037036</c:v>
                </c:pt>
                <c:pt idx="1">
                  <c:v>13917.627917037036</c:v>
                </c:pt>
                <c:pt idx="2">
                  <c:v>13917.627917037036</c:v>
                </c:pt>
                <c:pt idx="3">
                  <c:v>13917.627917037036</c:v>
                </c:pt>
                <c:pt idx="4">
                  <c:v>13917.627917037036</c:v>
                </c:pt>
                <c:pt idx="5">
                  <c:v>13917.627917037036</c:v>
                </c:pt>
                <c:pt idx="6">
                  <c:v>13917.627917037036</c:v>
                </c:pt>
                <c:pt idx="7">
                  <c:v>13917.627917037036</c:v>
                </c:pt>
                <c:pt idx="8">
                  <c:v>13917.627917037036</c:v>
                </c:pt>
              </c:numCache>
            </c:numRef>
          </c:val>
          <c:smooth val="0"/>
          <c:extLst>
            <c:ext xmlns:c16="http://schemas.microsoft.com/office/drawing/2014/chart" uri="{C3380CC4-5D6E-409C-BE32-E72D297353CC}">
              <c16:uniqueId val="{00000001-ADB9-453E-8E3C-A51DCC8B0EB5}"/>
            </c:ext>
          </c:extLst>
        </c:ser>
        <c:dLbls>
          <c:showLegendKey val="0"/>
          <c:showVal val="0"/>
          <c:showCatName val="0"/>
          <c:showSerName val="0"/>
          <c:showPercent val="0"/>
          <c:showBubbleSize val="0"/>
        </c:dLbls>
        <c:marker val="1"/>
        <c:smooth val="0"/>
        <c:axId val="1281684752"/>
        <c:axId val="1281683312"/>
      </c:lineChart>
      <c:catAx>
        <c:axId val="128168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281683312"/>
        <c:crosses val="autoZero"/>
        <c:auto val="1"/>
        <c:lblAlgn val="ctr"/>
        <c:lblOffset val="100"/>
        <c:noMultiLvlLbl val="0"/>
      </c:catAx>
      <c:valAx>
        <c:axId val="128168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281684752"/>
        <c:crosses val="autoZero"/>
        <c:crossBetween val="between"/>
      </c:valAx>
      <c:spPr>
        <a:noFill/>
        <a:ln>
          <a:noFill/>
        </a:ln>
        <a:effectLst/>
      </c:spPr>
    </c:plotArea>
    <c:legend>
      <c:legendPos val="b"/>
      <c:layout>
        <c:manualLayout>
          <c:xMode val="edge"/>
          <c:yMode val="edge"/>
          <c:x val="5.3223279706291753E-2"/>
          <c:y val="0.83810602874533369"/>
          <c:w val="0.91020386544201703"/>
          <c:h val="0.1488562196063830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s-E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ES" sz="2400" b="1"/>
              <a:t>Hembras</a:t>
            </a:r>
            <a:r>
              <a:rPr lang="es-ES" sz="2400" b="1" baseline="0"/>
              <a:t> nacidas de IA inscritas y bajas (%)</a:t>
            </a:r>
            <a:endParaRPr lang="es-ES" sz="2400" b="1"/>
          </a:p>
        </c:rich>
      </c:tx>
      <c:overlay val="0"/>
      <c:spPr>
        <a:solidFill>
          <a:sysClr val="window" lastClr="FFFFFF"/>
        </a:solid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stacked"/>
        <c:varyColors val="0"/>
        <c:ser>
          <c:idx val="0"/>
          <c:order val="0"/>
          <c:tx>
            <c:strRef>
              <c:f>'[Hoja de trabajo.xlsm]eficiencia en la reposición'!$A$10</c:f>
              <c:strCache>
                <c:ptCount val="1"/>
                <c:pt idx="0">
                  <c:v>%Bajas/Hembras IA nacidas</c:v>
                </c:pt>
              </c:strCache>
            </c:strRef>
          </c:tx>
          <c:spPr>
            <a:solidFill>
              <a:srgbClr val="E97132">
                <a:lumMod val="75000"/>
              </a:srgbClr>
            </a:solidFill>
            <a:ln>
              <a:noFill/>
            </a:ln>
            <a:effectLst/>
          </c:spPr>
          <c:invertIfNegative val="0"/>
          <c:cat>
            <c:strRef>
              <c:f>'[Hoja de trabajo.xlsm]eficiencia en la reposición'!$B$2:$K$2</c:f>
              <c:strCache>
                <c:ptCount val="10"/>
                <c:pt idx="0">
                  <c:v>01</c:v>
                </c:pt>
                <c:pt idx="1">
                  <c:v>02A</c:v>
                </c:pt>
                <c:pt idx="2">
                  <c:v>02B</c:v>
                </c:pt>
                <c:pt idx="3">
                  <c:v>03</c:v>
                </c:pt>
                <c:pt idx="4">
                  <c:v>04</c:v>
                </c:pt>
                <c:pt idx="5">
                  <c:v>05</c:v>
                </c:pt>
                <c:pt idx="6">
                  <c:v>06</c:v>
                </c:pt>
                <c:pt idx="7">
                  <c:v>07</c:v>
                </c:pt>
                <c:pt idx="8">
                  <c:v>08</c:v>
                </c:pt>
                <c:pt idx="9">
                  <c:v>09</c:v>
                </c:pt>
              </c:strCache>
            </c:strRef>
          </c:cat>
          <c:val>
            <c:numRef>
              <c:f>'[Hoja de trabajo.xlsm]eficiencia en la reposición'!$B$10:$K$10</c:f>
              <c:numCache>
                <c:formatCode>0.0%</c:formatCode>
                <c:ptCount val="10"/>
                <c:pt idx="0">
                  <c:v>0.38433515482695813</c:v>
                </c:pt>
                <c:pt idx="1">
                  <c:v>0.25609756097560976</c:v>
                </c:pt>
                <c:pt idx="2">
                  <c:v>0.29090909090909095</c:v>
                </c:pt>
                <c:pt idx="3">
                  <c:v>0.18777943368107294</c:v>
                </c:pt>
                <c:pt idx="4">
                  <c:v>0.26737967914438504</c:v>
                </c:pt>
                <c:pt idx="5">
                  <c:v>0.48041775456919061</c:v>
                </c:pt>
                <c:pt idx="6">
                  <c:v>0.12359550561797752</c:v>
                </c:pt>
                <c:pt idx="7">
                  <c:v>0.4213709677419355</c:v>
                </c:pt>
                <c:pt idx="8">
                  <c:v>0.31808731808731816</c:v>
                </c:pt>
                <c:pt idx="9">
                  <c:v>0.62039215686274507</c:v>
                </c:pt>
              </c:numCache>
            </c:numRef>
          </c:val>
          <c:extLst>
            <c:ext xmlns:c16="http://schemas.microsoft.com/office/drawing/2014/chart" uri="{C3380CC4-5D6E-409C-BE32-E72D297353CC}">
              <c16:uniqueId val="{00000000-5E31-4011-8AA5-BFF4E90E9E01}"/>
            </c:ext>
          </c:extLst>
        </c:ser>
        <c:ser>
          <c:idx val="1"/>
          <c:order val="1"/>
          <c:tx>
            <c:strRef>
              <c:f>'[Hoja de trabajo.xlsm]eficiencia en la reposición'!$A$11</c:f>
              <c:strCache>
                <c:ptCount val="1"/>
                <c:pt idx="0">
                  <c:v>%HLG/Hembras IA nacidas</c:v>
                </c:pt>
              </c:strCache>
            </c:strRef>
          </c:tx>
          <c:spPr>
            <a:solidFill>
              <a:srgbClr val="0070C0"/>
            </a:solidFill>
            <a:ln>
              <a:noFill/>
            </a:ln>
            <a:effectLst/>
          </c:spPr>
          <c:invertIfNegative val="0"/>
          <c:cat>
            <c:strRef>
              <c:f>'[Hoja de trabajo.xlsm]eficiencia en la reposición'!$B$2:$K$2</c:f>
              <c:strCache>
                <c:ptCount val="10"/>
                <c:pt idx="0">
                  <c:v>01</c:v>
                </c:pt>
                <c:pt idx="1">
                  <c:v>02A</c:v>
                </c:pt>
                <c:pt idx="2">
                  <c:v>02B</c:v>
                </c:pt>
                <c:pt idx="3">
                  <c:v>03</c:v>
                </c:pt>
                <c:pt idx="4">
                  <c:v>04</c:v>
                </c:pt>
                <c:pt idx="5">
                  <c:v>05</c:v>
                </c:pt>
                <c:pt idx="6">
                  <c:v>06</c:v>
                </c:pt>
                <c:pt idx="7">
                  <c:v>07</c:v>
                </c:pt>
                <c:pt idx="8">
                  <c:v>08</c:v>
                </c:pt>
                <c:pt idx="9">
                  <c:v>09</c:v>
                </c:pt>
              </c:strCache>
            </c:strRef>
          </c:cat>
          <c:val>
            <c:numRef>
              <c:f>'[Hoja de trabajo.xlsm]eficiencia en la reposición'!$B$11:$K$11</c:f>
              <c:numCache>
                <c:formatCode>0%</c:formatCode>
                <c:ptCount val="10"/>
                <c:pt idx="0">
                  <c:v>0.61566484517304187</c:v>
                </c:pt>
                <c:pt idx="1">
                  <c:v>0.74390243902439024</c:v>
                </c:pt>
                <c:pt idx="2">
                  <c:v>0.70909090909090911</c:v>
                </c:pt>
                <c:pt idx="3">
                  <c:v>0.81222056631892703</c:v>
                </c:pt>
                <c:pt idx="4">
                  <c:v>0.73262032085561501</c:v>
                </c:pt>
                <c:pt idx="5">
                  <c:v>0.51958224543080944</c:v>
                </c:pt>
                <c:pt idx="6">
                  <c:v>0.8764044943820225</c:v>
                </c:pt>
                <c:pt idx="7">
                  <c:v>0.5786290322580645</c:v>
                </c:pt>
                <c:pt idx="8">
                  <c:v>0.68191268191268184</c:v>
                </c:pt>
                <c:pt idx="9">
                  <c:v>0.37960784313725487</c:v>
                </c:pt>
              </c:numCache>
            </c:numRef>
          </c:val>
          <c:extLst>
            <c:ext xmlns:c16="http://schemas.microsoft.com/office/drawing/2014/chart" uri="{C3380CC4-5D6E-409C-BE32-E72D297353CC}">
              <c16:uniqueId val="{00000001-5E31-4011-8AA5-BFF4E90E9E01}"/>
            </c:ext>
          </c:extLst>
        </c:ser>
        <c:dLbls>
          <c:showLegendKey val="0"/>
          <c:showVal val="0"/>
          <c:showCatName val="0"/>
          <c:showSerName val="0"/>
          <c:showPercent val="0"/>
          <c:showBubbleSize val="0"/>
        </c:dLbls>
        <c:gapWidth val="150"/>
        <c:overlap val="100"/>
        <c:axId val="1701380735"/>
        <c:axId val="1701381215"/>
      </c:barChart>
      <c:catAx>
        <c:axId val="170138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701381215"/>
        <c:crosses val="autoZero"/>
        <c:auto val="1"/>
        <c:lblAlgn val="ctr"/>
        <c:lblOffset val="100"/>
        <c:noMultiLvlLbl val="0"/>
      </c:catAx>
      <c:valAx>
        <c:axId val="17013812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70138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ysClr val="window" lastClr="FFFFFF"/>
    </a:solidFill>
    <a:ln>
      <a:noFill/>
    </a:ln>
    <a:effectLst/>
  </c:spPr>
  <c:txPr>
    <a:bodyPr/>
    <a:lstStyle/>
    <a:p>
      <a:pPr>
        <a:defRPr/>
      </a:pPr>
      <a:endParaRPr lang="es-E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95183986817593E-2"/>
          <c:y val="0.21164917749304474"/>
          <c:w val="0.81859236690879544"/>
          <c:h val="0.74786975324791338"/>
        </c:manualLayout>
      </c:layout>
      <c:lineChart>
        <c:grouping val="standard"/>
        <c:varyColors val="0"/>
        <c:ser>
          <c:idx val="0"/>
          <c:order val="0"/>
          <c:tx>
            <c:strRef>
              <c:f>'[LucroCesante_Ovino - RN vida útil 5 partos media periodo.xls]gráfica resultados media period'!$B$36</c:f>
              <c:strCache>
                <c:ptCount val="1"/>
                <c:pt idx="0">
                  <c:v>HIJA PC-MN</c:v>
                </c:pt>
              </c:strCache>
            </c:strRef>
          </c:tx>
          <c:spPr>
            <a:ln w="76200" cap="rnd">
              <a:solidFill>
                <a:srgbClr val="00B050"/>
              </a:solidFill>
              <a:round/>
            </a:ln>
            <a:effectLst/>
          </c:spPr>
          <c:marker>
            <c:symbol val="none"/>
          </c:marker>
          <c:cat>
            <c:strRef>
              <c:f>'[LucroCesante_Ovino - RN vida útil 5 partos media periodo.xls]gráfica resultados media period'!$A$37:$A$42</c:f>
              <c:strCache>
                <c:ptCount val="6"/>
                <c:pt idx="0">
                  <c:v>año 1</c:v>
                </c:pt>
                <c:pt idx="1">
                  <c:v>año 2</c:v>
                </c:pt>
                <c:pt idx="2">
                  <c:v>año 3</c:v>
                </c:pt>
                <c:pt idx="3">
                  <c:v>año 4</c:v>
                </c:pt>
                <c:pt idx="4">
                  <c:v>año 5</c:v>
                </c:pt>
                <c:pt idx="5">
                  <c:v>año 6</c:v>
                </c:pt>
              </c:strCache>
            </c:strRef>
          </c:cat>
          <c:val>
            <c:numRef>
              <c:f>'[LucroCesante_Ovino - RN vida útil 5 partos media periodo.xls]gráfica resultados media period'!$B$37:$B$42</c:f>
              <c:numCache>
                <c:formatCode>0</c:formatCode>
                <c:ptCount val="6"/>
                <c:pt idx="0">
                  <c:v>-147.5</c:v>
                </c:pt>
                <c:pt idx="1">
                  <c:v>-4.2051743983562915</c:v>
                </c:pt>
                <c:pt idx="2">
                  <c:v>22.528356535238174</c:v>
                </c:pt>
                <c:pt idx="3">
                  <c:v>85.135857353429913</c:v>
                </c:pt>
                <c:pt idx="4">
                  <c:v>46.265846710163316</c:v>
                </c:pt>
                <c:pt idx="5">
                  <c:v>49.657259723906805</c:v>
                </c:pt>
              </c:numCache>
            </c:numRef>
          </c:val>
          <c:smooth val="0"/>
          <c:extLst>
            <c:ext xmlns:c16="http://schemas.microsoft.com/office/drawing/2014/chart" uri="{C3380CC4-5D6E-409C-BE32-E72D297353CC}">
              <c16:uniqueId val="{00000000-D8BB-4103-8C82-7E3373A62858}"/>
            </c:ext>
          </c:extLst>
        </c:ser>
        <c:ser>
          <c:idx val="1"/>
          <c:order val="1"/>
          <c:tx>
            <c:strRef>
              <c:f>'[LucroCesante_Ovino - RN vida útil 5 partos media periodo.xls]gráfica resultados media period'!$C$36</c:f>
              <c:strCache>
                <c:ptCount val="1"/>
                <c:pt idx="0">
                  <c:v>HIJA IA</c:v>
                </c:pt>
              </c:strCache>
            </c:strRef>
          </c:tx>
          <c:spPr>
            <a:ln w="76200" cap="rnd">
              <a:solidFill>
                <a:schemeClr val="accent4"/>
              </a:solidFill>
              <a:round/>
            </a:ln>
            <a:effectLst/>
          </c:spPr>
          <c:marker>
            <c:symbol val="none"/>
          </c:marker>
          <c:cat>
            <c:strRef>
              <c:f>'[LucroCesante_Ovino - RN vida útil 5 partos media periodo.xls]gráfica resultados media period'!$A$37:$A$42</c:f>
              <c:strCache>
                <c:ptCount val="6"/>
                <c:pt idx="0">
                  <c:v>año 1</c:v>
                </c:pt>
                <c:pt idx="1">
                  <c:v>año 2</c:v>
                </c:pt>
                <c:pt idx="2">
                  <c:v>año 3</c:v>
                </c:pt>
                <c:pt idx="3">
                  <c:v>año 4</c:v>
                </c:pt>
                <c:pt idx="4">
                  <c:v>año 5</c:v>
                </c:pt>
                <c:pt idx="5">
                  <c:v>año 6</c:v>
                </c:pt>
              </c:strCache>
            </c:strRef>
          </c:cat>
          <c:val>
            <c:numRef>
              <c:f>'[LucroCesante_Ovino - RN vida útil 5 partos media periodo.xls]gráfica resultados media period'!$C$37:$C$42</c:f>
              <c:numCache>
                <c:formatCode>0</c:formatCode>
                <c:ptCount val="6"/>
                <c:pt idx="0">
                  <c:v>-147.5</c:v>
                </c:pt>
                <c:pt idx="1">
                  <c:v>6.2569762442817591</c:v>
                </c:pt>
                <c:pt idx="2">
                  <c:v>32.990507177876225</c:v>
                </c:pt>
                <c:pt idx="3">
                  <c:v>95.598007996067963</c:v>
                </c:pt>
                <c:pt idx="4">
                  <c:v>56.727997352801367</c:v>
                </c:pt>
                <c:pt idx="5">
                  <c:v>60.119410366544855</c:v>
                </c:pt>
              </c:numCache>
            </c:numRef>
          </c:val>
          <c:smooth val="0"/>
          <c:extLst>
            <c:ext xmlns:c16="http://schemas.microsoft.com/office/drawing/2014/chart" uri="{C3380CC4-5D6E-409C-BE32-E72D297353CC}">
              <c16:uniqueId val="{00000001-D8BB-4103-8C82-7E3373A62858}"/>
            </c:ext>
          </c:extLst>
        </c:ser>
        <c:dLbls>
          <c:showLegendKey val="0"/>
          <c:showVal val="0"/>
          <c:showCatName val="0"/>
          <c:showSerName val="0"/>
          <c:showPercent val="0"/>
          <c:showBubbleSize val="0"/>
        </c:dLbls>
        <c:smooth val="0"/>
        <c:axId val="736849072"/>
        <c:axId val="1"/>
      </c:lineChart>
      <c:catAx>
        <c:axId val="736849072"/>
        <c:scaling>
          <c:orientation val="minMax"/>
        </c:scaling>
        <c:delete val="1"/>
        <c:axPos val="b"/>
        <c:numFmt formatCode="General" sourceLinked="1"/>
        <c:majorTickMark val="none"/>
        <c:minorTickMark val="none"/>
        <c:tickLblPos val="nextTo"/>
        <c:crossAx val="1"/>
        <c:crosses val="autoZero"/>
        <c:auto val="1"/>
        <c:lblAlgn val="ctr"/>
        <c:lblOffset val="100"/>
        <c:noMultiLvlLbl val="0"/>
      </c:catAx>
      <c:valAx>
        <c:axId val="1"/>
        <c:scaling>
          <c:orientation val="minMax"/>
          <c:max val="100"/>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736849072"/>
        <c:crosses val="autoZero"/>
        <c:crossBetween val="between"/>
      </c:valAx>
      <c:spPr>
        <a:noFill/>
        <a:ln w="25400">
          <a:noFill/>
        </a:ln>
      </c:spPr>
    </c:plotArea>
    <c:legend>
      <c:legendPos val="r"/>
      <c:layout>
        <c:manualLayout>
          <c:xMode val="edge"/>
          <c:yMode val="edge"/>
          <c:x val="0.21281505057372363"/>
          <c:y val="0.92659334118668235"/>
          <c:w val="0.78718494942627637"/>
          <c:h val="4.8439208878417794E-2"/>
        </c:manualLayout>
      </c:layout>
      <c:overlay val="0"/>
      <c:spPr>
        <a:noFill/>
        <a:ln w="25400">
          <a:noFill/>
        </a:ln>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ES_tradnl" sz="1600" b="1"/>
              <a:t>Coste Primario de las actividades por bloques de actividad (%) </a:t>
            </a:r>
            <a:endParaRPr lang="es-ES_tradnl"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bar"/>
        <c:grouping val="clustered"/>
        <c:varyColors val="0"/>
        <c:ser>
          <c:idx val="0"/>
          <c:order val="0"/>
          <c:tx>
            <c:strRef>
              <c:f>Hoja1!$A$7</c:f>
              <c:strCache>
                <c:ptCount val="1"/>
                <c:pt idx="0">
                  <c:v>Coste primario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Hoja1!$B$6:$G$6</c:f>
              <c:strCache>
                <c:ptCount val="6"/>
                <c:pt idx="0">
                  <c:v>Actividades principales (alimentación, ordeño, paridera, etc)</c:v>
                </c:pt>
                <c:pt idx="1">
                  <c:v>Actividades veterinarias de explotación (vacunación, identificación, etc)</c:v>
                </c:pt>
                <c:pt idx="2">
                  <c:v>Actividades técnicas del Programa de Cría (Calif.morfológica, TEP, Scrapie, C.I., etc)</c:v>
                </c:pt>
                <c:pt idx="3">
                  <c:v>Actividades auxiliares (Limpieza, basura, etc.)</c:v>
                </c:pt>
                <c:pt idx="4">
                  <c:v>Actividades comerciales</c:v>
                </c:pt>
                <c:pt idx="5">
                  <c:v>Actividades de Administración</c:v>
                </c:pt>
              </c:strCache>
            </c:strRef>
          </c:cat>
          <c:val>
            <c:numRef>
              <c:f>Hoja1!$B$7:$G$7</c:f>
              <c:numCache>
                <c:formatCode>0.00</c:formatCode>
                <c:ptCount val="6"/>
                <c:pt idx="0">
                  <c:v>85.39</c:v>
                </c:pt>
                <c:pt idx="1">
                  <c:v>4.5</c:v>
                </c:pt>
                <c:pt idx="2">
                  <c:v>5.29</c:v>
                </c:pt>
                <c:pt idx="3">
                  <c:v>3.7600000000000002</c:v>
                </c:pt>
                <c:pt idx="4">
                  <c:v>0.11808181286191653</c:v>
                </c:pt>
                <c:pt idx="5">
                  <c:v>0.94242953690524212</c:v>
                </c:pt>
              </c:numCache>
            </c:numRef>
          </c:val>
          <c:extLst>
            <c:ext xmlns:c16="http://schemas.microsoft.com/office/drawing/2014/chart" uri="{C3380CC4-5D6E-409C-BE32-E72D297353CC}">
              <c16:uniqueId val="{00000000-27A1-AE45-9528-A311D0FAFB4E}"/>
            </c:ext>
          </c:extLst>
        </c:ser>
        <c:dLbls>
          <c:showLegendKey val="0"/>
          <c:showVal val="0"/>
          <c:showCatName val="0"/>
          <c:showSerName val="0"/>
          <c:showPercent val="0"/>
          <c:showBubbleSize val="0"/>
        </c:dLbls>
        <c:gapWidth val="182"/>
        <c:axId val="1797877472"/>
        <c:axId val="1805617040"/>
      </c:barChart>
      <c:catAx>
        <c:axId val="179787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crossAx val="1805617040"/>
        <c:crosses val="autoZero"/>
        <c:auto val="1"/>
        <c:lblAlgn val="ctr"/>
        <c:lblOffset val="100"/>
        <c:noMultiLvlLbl val="0"/>
      </c:catAx>
      <c:valAx>
        <c:axId val="1805617040"/>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9787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 Coste PRIMARIO DESGLOSADO POR ACTIVIDADES</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s-ES"/>
        </a:p>
      </c:txPr>
    </c:title>
    <c:autoTitleDeleted val="0"/>
    <c:plotArea>
      <c:layout/>
      <c:barChart>
        <c:barDir val="bar"/>
        <c:grouping val="clustered"/>
        <c:varyColors val="0"/>
        <c:ser>
          <c:idx val="0"/>
          <c:order val="0"/>
          <c:tx>
            <c:strRef>
              <c:f>Hoja1!$A$7</c:f>
              <c:strCache>
                <c:ptCount val="1"/>
                <c:pt idx="0">
                  <c:v>% Coste</c:v>
                </c:pt>
              </c:strCache>
            </c:strRef>
          </c:tx>
          <c:spPr>
            <a:pattFill prst="ltUpDiag">
              <a:fgClr>
                <a:schemeClr val="accent1"/>
              </a:fgClr>
              <a:bgClr>
                <a:schemeClr val="lt1"/>
              </a:bgClr>
            </a:pattFill>
            <a:ln>
              <a:noFill/>
            </a:ln>
            <a:effectLst/>
          </c:spPr>
          <c:invertIfNegative val="0"/>
          <c:dLbls>
            <c:spPr>
              <a:solidFill>
                <a:srgbClr val="0070C0"/>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Hoja1!$B$6:$Z$6</c:f>
              <c:strCache>
                <c:ptCount val="25"/>
                <c:pt idx="0">
                  <c:v>Alimentación</c:v>
                </c:pt>
                <c:pt idx="1">
                  <c:v>Ordeño</c:v>
                </c:pt>
                <c:pt idx="2">
                  <c:v>Cama</c:v>
                </c:pt>
                <c:pt idx="3">
                  <c:v>Paridera</c:v>
                </c:pt>
                <c:pt idx="4">
                  <c:v>Pasto</c:v>
                </c:pt>
                <c:pt idx="5">
                  <c:v>Lotear</c:v>
                </c:pt>
                <c:pt idx="6">
                  <c:v>Esquilar </c:v>
                </c:pt>
                <c:pt idx="7">
                  <c:v>Corte de pezuñas</c:v>
                </c:pt>
                <c:pt idx="8">
                  <c:v>Identificación Animal</c:v>
                </c:pt>
                <c:pt idx="9">
                  <c:v>Vacunar</c:v>
                </c:pt>
                <c:pt idx="10">
                  <c:v>Libro de Explotación. Actualización de bajas (muertes y ventas)</c:v>
                </c:pt>
                <c:pt idx="11">
                  <c:v>Otras actividades veterinarias diferentes al programa de cría (ecografiar, sincronizar, celos….)</c:v>
                </c:pt>
                <c:pt idx="12">
                  <c:v>Calificación Morfológica</c:v>
                </c:pt>
                <c:pt idx="13">
                  <c:v>Declaraciones de nacimientos (parideras)</c:v>
                </c:pt>
                <c:pt idx="14">
                  <c:v>Pruebas de filiación y de genotipado (resistencia a eets)</c:v>
                </c:pt>
                <c:pt idx="15">
                  <c:v>Gestión de las cubriciones: inseminación artificial + monta natural</c:v>
                </c:pt>
                <c:pt idx="16">
                  <c:v>Control rendimiento lechero y calificación mamaria</c:v>
                </c:pt>
                <c:pt idx="17">
                  <c:v>Ingreso de sementales en el centro de I.A.</c:v>
                </c:pt>
                <c:pt idx="18">
                  <c:v>Gestión de animales de subasta</c:v>
                </c:pt>
                <c:pt idx="19">
                  <c:v>Basura</c:v>
                </c:pt>
                <c:pt idx="20">
                  <c:v>Mantenimiento </c:v>
                </c:pt>
                <c:pt idx="21">
                  <c:v>Limpieza</c:v>
                </c:pt>
                <c:pt idx="22">
                  <c:v>Venta</c:v>
                </c:pt>
                <c:pt idx="23">
                  <c:v>Visita </c:v>
                </c:pt>
                <c:pt idx="24">
                  <c:v>Administración</c:v>
                </c:pt>
              </c:strCache>
            </c:strRef>
          </c:cat>
          <c:val>
            <c:numRef>
              <c:f>Hoja1!$B$7:$Z$7</c:f>
              <c:numCache>
                <c:formatCode>0.00</c:formatCode>
                <c:ptCount val="25"/>
                <c:pt idx="0">
                  <c:v>62.129760978143842</c:v>
                </c:pt>
                <c:pt idx="1">
                  <c:v>18.128673105557084</c:v>
                </c:pt>
                <c:pt idx="2">
                  <c:v>0.84856898907002543</c:v>
                </c:pt>
                <c:pt idx="3">
                  <c:v>2.2584556500519763</c:v>
                </c:pt>
                <c:pt idx="4">
                  <c:v>1.2283446643621809</c:v>
                </c:pt>
                <c:pt idx="5">
                  <c:v>0.40664902131904862</c:v>
                </c:pt>
                <c:pt idx="6">
                  <c:v>0.31626765078341995</c:v>
                </c:pt>
                <c:pt idx="7">
                  <c:v>7.625951313218092E-2</c:v>
                </c:pt>
                <c:pt idx="8">
                  <c:v>0.45542569635600705</c:v>
                </c:pt>
                <c:pt idx="9">
                  <c:v>0.91870393041354437</c:v>
                </c:pt>
                <c:pt idx="10">
                  <c:v>2.3411403823730028</c:v>
                </c:pt>
                <c:pt idx="11">
                  <c:v>0.78280191397612442</c:v>
                </c:pt>
                <c:pt idx="12">
                  <c:v>0.20717137487887924</c:v>
                </c:pt>
                <c:pt idx="13">
                  <c:v>0.70127390750734853</c:v>
                </c:pt>
                <c:pt idx="14">
                  <c:v>0.37187221908836904</c:v>
                </c:pt>
                <c:pt idx="15">
                  <c:v>1.8826116046355281</c:v>
                </c:pt>
                <c:pt idx="16">
                  <c:v>0.60339471704554148</c:v>
                </c:pt>
                <c:pt idx="17">
                  <c:v>1.1346015248149841</c:v>
                </c:pt>
                <c:pt idx="18">
                  <c:v>0.3924997509102926</c:v>
                </c:pt>
                <c:pt idx="19">
                  <c:v>0.26046610031655254</c:v>
                </c:pt>
                <c:pt idx="20">
                  <c:v>0.39386789743098344</c:v>
                </c:pt>
                <c:pt idx="21">
                  <c:v>3.1006780580659195</c:v>
                </c:pt>
                <c:pt idx="22">
                  <c:v>0.11808181286191653</c:v>
                </c:pt>
                <c:pt idx="23">
                  <c:v>6.794248823030577E-2</c:v>
                </c:pt>
                <c:pt idx="24">
                  <c:v>0.87448704867493632</c:v>
                </c:pt>
              </c:numCache>
            </c:numRef>
          </c:val>
          <c:extLst>
            <c:ext xmlns:c16="http://schemas.microsoft.com/office/drawing/2014/chart" uri="{C3380CC4-5D6E-409C-BE32-E72D297353CC}">
              <c16:uniqueId val="{00000000-17D1-CE49-B24E-3D797BFD9527}"/>
            </c:ext>
          </c:extLst>
        </c:ser>
        <c:dLbls>
          <c:dLblPos val="inEnd"/>
          <c:showLegendKey val="0"/>
          <c:showVal val="1"/>
          <c:showCatName val="0"/>
          <c:showSerName val="0"/>
          <c:showPercent val="0"/>
          <c:showBubbleSize val="0"/>
        </c:dLbls>
        <c:gapWidth val="269"/>
        <c:overlap val="-20"/>
        <c:axId val="1817719471"/>
        <c:axId val="1817721183"/>
      </c:barChart>
      <c:catAx>
        <c:axId val="1817719471"/>
        <c:scaling>
          <c:orientation val="minMax"/>
        </c:scaling>
        <c:delete val="0"/>
        <c:axPos val="l"/>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50" b="1" i="0" u="none" strike="noStrike" kern="1200" cap="all" spc="150" normalizeH="0" baseline="0">
                <a:solidFill>
                  <a:schemeClr val="lt1"/>
                </a:solidFill>
                <a:latin typeface="+mn-lt"/>
                <a:ea typeface="+mn-ea"/>
                <a:cs typeface="+mn-cs"/>
              </a:defRPr>
            </a:pPr>
            <a:endParaRPr lang="es-ES"/>
          </a:p>
        </c:txPr>
        <c:crossAx val="1817721183"/>
        <c:crosses val="autoZero"/>
        <c:auto val="1"/>
        <c:lblAlgn val="ctr"/>
        <c:lblOffset val="100"/>
        <c:noMultiLvlLbl val="0"/>
      </c:catAx>
      <c:valAx>
        <c:axId val="1817721183"/>
        <c:scaling>
          <c:orientation val="minMax"/>
        </c:scaling>
        <c:delete val="0"/>
        <c:axPos val="b"/>
        <c:majorGridlines>
          <c:spPr>
            <a:ln w="9525" cap="flat" cmpd="sng" algn="ctr">
              <a:solidFill>
                <a:schemeClr val="lt1">
                  <a:alpha val="2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s-ES"/>
          </a:p>
        </c:txPr>
        <c:crossAx val="1817719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70C0"/>
    </a:solidFill>
    <a:ln w="9525" cap="flat" cmpd="sng" algn="ctr">
      <a:solidFill>
        <a:schemeClr val="accent1"/>
      </a:solidFill>
      <a:round/>
    </a:ln>
    <a:effectLst/>
  </c:spPr>
  <c:txPr>
    <a:bodyPr/>
    <a:lstStyle/>
    <a:p>
      <a:pPr>
        <a:defRPr/>
      </a:pPr>
      <a:endParaRPr lang="es-E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S_tradnl"/>
              <a:t>Reparto secundario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Ordeño</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Basura</c:v>
                </c:pt>
                <c:pt idx="1">
                  <c:v>Limpieza</c:v>
                </c:pt>
                <c:pt idx="2">
                  <c:v>Mantenimiento</c:v>
                </c:pt>
              </c:strCache>
            </c:strRef>
          </c:cat>
          <c:val>
            <c:numRef>
              <c:f>Hoja1!$B$2:$B$4</c:f>
              <c:numCache>
                <c:formatCode>0%</c:formatCode>
                <c:ptCount val="3"/>
                <c:pt idx="1">
                  <c:v>0.8</c:v>
                </c:pt>
                <c:pt idx="2">
                  <c:v>0.95</c:v>
                </c:pt>
              </c:numCache>
            </c:numRef>
          </c:val>
          <c:extLst>
            <c:ext xmlns:c16="http://schemas.microsoft.com/office/drawing/2014/chart" uri="{C3380CC4-5D6E-409C-BE32-E72D297353CC}">
              <c16:uniqueId val="{00000000-49C1-4528-99F6-610E18BCFFD8}"/>
            </c:ext>
          </c:extLst>
        </c:ser>
        <c:ser>
          <c:idx val="1"/>
          <c:order val="1"/>
          <c:tx>
            <c:strRef>
              <c:f>Hoja1!$C$1</c:f>
              <c:strCache>
                <c:ptCount val="1"/>
                <c:pt idx="0">
                  <c:v>Cama</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Basura</c:v>
                </c:pt>
                <c:pt idx="1">
                  <c:v>Limpieza</c:v>
                </c:pt>
                <c:pt idx="2">
                  <c:v>Mantenimiento</c:v>
                </c:pt>
              </c:strCache>
            </c:strRef>
          </c:cat>
          <c:val>
            <c:numRef>
              <c:f>Hoja1!$C$2:$C$4</c:f>
              <c:numCache>
                <c:formatCode>0%</c:formatCode>
                <c:ptCount val="3"/>
                <c:pt idx="0">
                  <c:v>0.5</c:v>
                </c:pt>
                <c:pt idx="1">
                  <c:v>0.1</c:v>
                </c:pt>
              </c:numCache>
            </c:numRef>
          </c:val>
          <c:extLst>
            <c:ext xmlns:c16="http://schemas.microsoft.com/office/drawing/2014/chart" uri="{C3380CC4-5D6E-409C-BE32-E72D297353CC}">
              <c16:uniqueId val="{00000001-49C1-4528-99F6-610E18BCFFD8}"/>
            </c:ext>
          </c:extLst>
        </c:ser>
        <c:ser>
          <c:idx val="2"/>
          <c:order val="2"/>
          <c:tx>
            <c:strRef>
              <c:f>Hoja1!$D$1</c:f>
              <c:strCache>
                <c:ptCount val="1"/>
                <c:pt idx="0">
                  <c:v>Paridera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Basura</c:v>
                </c:pt>
                <c:pt idx="1">
                  <c:v>Limpieza</c:v>
                </c:pt>
                <c:pt idx="2">
                  <c:v>Mantenimiento</c:v>
                </c:pt>
              </c:strCache>
            </c:strRef>
          </c:cat>
          <c:val>
            <c:numRef>
              <c:f>Hoja1!$D$2:$D$4</c:f>
              <c:numCache>
                <c:formatCode>0%</c:formatCode>
                <c:ptCount val="3"/>
                <c:pt idx="0">
                  <c:v>0.5</c:v>
                </c:pt>
                <c:pt idx="1">
                  <c:v>0.1</c:v>
                </c:pt>
                <c:pt idx="2">
                  <c:v>0.05</c:v>
                </c:pt>
              </c:numCache>
            </c:numRef>
          </c:val>
          <c:extLst>
            <c:ext xmlns:c16="http://schemas.microsoft.com/office/drawing/2014/chart" uri="{C3380CC4-5D6E-409C-BE32-E72D297353CC}">
              <c16:uniqueId val="{00000002-49C1-4528-99F6-610E18BCFFD8}"/>
            </c:ext>
          </c:extLst>
        </c:ser>
        <c:dLbls>
          <c:dLblPos val="outEnd"/>
          <c:showLegendKey val="0"/>
          <c:showVal val="1"/>
          <c:showCatName val="0"/>
          <c:showSerName val="0"/>
          <c:showPercent val="0"/>
          <c:showBubbleSize val="0"/>
        </c:dLbls>
        <c:gapWidth val="444"/>
        <c:overlap val="-90"/>
        <c:axId val="1327853151"/>
        <c:axId val="1327651791"/>
      </c:barChart>
      <c:catAx>
        <c:axId val="13278531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es-ES"/>
          </a:p>
        </c:txPr>
        <c:crossAx val="1327651791"/>
        <c:crosses val="autoZero"/>
        <c:auto val="1"/>
        <c:lblAlgn val="ctr"/>
        <c:lblOffset val="100"/>
        <c:noMultiLvlLbl val="0"/>
      </c:catAx>
      <c:valAx>
        <c:axId val="1327651791"/>
        <c:scaling>
          <c:orientation val="minMax"/>
        </c:scaling>
        <c:delete val="1"/>
        <c:axPos val="l"/>
        <c:numFmt formatCode="0%" sourceLinked="1"/>
        <c:majorTickMark val="none"/>
        <c:minorTickMark val="none"/>
        <c:tickLblPos val="nextTo"/>
        <c:crossAx val="1327853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Producción en función de año de vida (litros de leche)</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s-ES"/>
        </a:p>
      </c:txPr>
    </c:title>
    <c:autoTitleDeleted val="0"/>
    <c:plotArea>
      <c:layout>
        <c:manualLayout>
          <c:layoutTarget val="inner"/>
          <c:xMode val="edge"/>
          <c:yMode val="edge"/>
          <c:x val="2.4405753957855089E-2"/>
          <c:y val="0.27804102822462456"/>
          <c:w val="0.95118849208428979"/>
          <c:h val="0.64020594052651902"/>
        </c:manualLayout>
      </c:layout>
      <c:lineChart>
        <c:grouping val="stacked"/>
        <c:varyColors val="0"/>
        <c:ser>
          <c:idx val="0"/>
          <c:order val="0"/>
          <c:tx>
            <c:strRef>
              <c:f>Hoja1!$B$1</c:f>
              <c:strCache>
                <c:ptCount val="1"/>
                <c:pt idx="0">
                  <c:v>Litros de leche dados </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Hoja1!$A$2:$A$7</c:f>
              <c:strCache>
                <c:ptCount val="6"/>
                <c:pt idx="0">
                  <c:v>Primero</c:v>
                </c:pt>
                <c:pt idx="1">
                  <c:v>Segundo </c:v>
                </c:pt>
                <c:pt idx="2">
                  <c:v>Tercero</c:v>
                </c:pt>
                <c:pt idx="3">
                  <c:v>Cuarto</c:v>
                </c:pt>
                <c:pt idx="4">
                  <c:v>Quinto</c:v>
                </c:pt>
                <c:pt idx="5">
                  <c:v>Sexto</c:v>
                </c:pt>
              </c:strCache>
            </c:strRef>
          </c:cat>
          <c:val>
            <c:numRef>
              <c:f>Hoja1!$B$2:$B$7</c:f>
              <c:numCache>
                <c:formatCode>General</c:formatCode>
                <c:ptCount val="6"/>
                <c:pt idx="0">
                  <c:v>0</c:v>
                </c:pt>
                <c:pt idx="1">
                  <c:v>274.81</c:v>
                </c:pt>
                <c:pt idx="2">
                  <c:v>295.25</c:v>
                </c:pt>
                <c:pt idx="3">
                  <c:v>343.12</c:v>
                </c:pt>
                <c:pt idx="4">
                  <c:v>313.39999999999998</c:v>
                </c:pt>
                <c:pt idx="5">
                  <c:v>315.99</c:v>
                </c:pt>
              </c:numCache>
            </c:numRef>
          </c:val>
          <c:smooth val="0"/>
          <c:extLst>
            <c:ext xmlns:c16="http://schemas.microsoft.com/office/drawing/2014/chart" uri="{C3380CC4-5D6E-409C-BE32-E72D297353CC}">
              <c16:uniqueId val="{00000000-4CBD-4D63-BF4E-3E1384827093}"/>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876585424"/>
        <c:axId val="875775696"/>
      </c:lineChart>
      <c:catAx>
        <c:axId val="876585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30" baseline="0">
                <a:solidFill>
                  <a:schemeClr val="lt1"/>
                </a:solidFill>
                <a:latin typeface="+mn-lt"/>
                <a:ea typeface="+mn-ea"/>
                <a:cs typeface="+mn-cs"/>
              </a:defRPr>
            </a:pPr>
            <a:endParaRPr lang="es-ES"/>
          </a:p>
        </c:txPr>
        <c:crossAx val="875775696"/>
        <c:crosses val="autoZero"/>
        <c:auto val="1"/>
        <c:lblAlgn val="ctr"/>
        <c:lblOffset val="100"/>
        <c:noMultiLvlLbl val="0"/>
      </c:catAx>
      <c:valAx>
        <c:axId val="875775696"/>
        <c:scaling>
          <c:orientation val="minMax"/>
        </c:scaling>
        <c:delete val="1"/>
        <c:axPos val="l"/>
        <c:numFmt formatCode="General" sourceLinked="1"/>
        <c:majorTickMark val="none"/>
        <c:minorTickMark val="none"/>
        <c:tickLblPos val="nextTo"/>
        <c:crossAx val="87658542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lt1">
          <a:lumMod val="85000"/>
        </a:schemeClr>
      </a:solidFill>
      <a:round/>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s-ES_tradnl" sz="2000" b="1" dirty="0"/>
              <a:t>LUCRO CESANTE (€)</a:t>
            </a:r>
          </a:p>
        </c:rich>
      </c:tx>
      <c:overlay val="0"/>
      <c:spPr>
        <a:noFill/>
        <a:ln>
          <a:noFill/>
        </a:ln>
        <a:effectLst/>
      </c:spPr>
      <c:txPr>
        <a:bodyPr rot="0" spcFirstLastPara="1" vertOverflow="ellipsis" vert="horz" wrap="square" anchor="ctr" anchorCtr="1"/>
        <a:lstStyle/>
        <a:p>
          <a:pPr>
            <a:defRPr sz="20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s-ES"/>
        </a:p>
      </c:txPr>
    </c:title>
    <c:autoTitleDeleted val="0"/>
    <c:plotArea>
      <c:layout/>
      <c:lineChart>
        <c:grouping val="stacked"/>
        <c:varyColors val="0"/>
        <c:ser>
          <c:idx val="0"/>
          <c:order val="0"/>
          <c:tx>
            <c:strRef>
              <c:f>'Pérdida por muerte periodo'!$H$41</c:f>
              <c:strCache>
                <c:ptCount val="1"/>
                <c:pt idx="0">
                  <c:v>LC MNPC</c:v>
                </c:pt>
              </c:strCache>
            </c:strRef>
          </c:tx>
          <c:spPr>
            <a:ln w="19050" cap="rnd" cmpd="sng" algn="ctr">
              <a:solidFill>
                <a:srgbClr val="00B050"/>
              </a:solidFill>
              <a:round/>
            </a:ln>
            <a:effectLst/>
          </c:spPr>
          <c:marker>
            <c:symbol val="none"/>
          </c:marker>
          <c:dLbls>
            <c:dLbl>
              <c:idx val="0"/>
              <c:layout>
                <c:manualLayout>
                  <c:x val="-5.5448598311078484E-2"/>
                  <c:y val="-3.8719888474526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D1-4ADE-8E59-0E4C8F40AAAD}"/>
                </c:ext>
              </c:extLst>
            </c:dLbl>
            <c:dLbl>
              <c:idx val="1"/>
              <c:layout>
                <c:manualLayout>
                  <c:x val="-5.5448598311078449E-2"/>
                  <c:y val="-4.1139881504183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D1-4ADE-8E59-0E4C8F40AAAD}"/>
                </c:ext>
              </c:extLst>
            </c:dLbl>
            <c:dLbl>
              <c:idx val="2"/>
              <c:layout>
                <c:manualLayout>
                  <c:x val="-5.6897855977337715E-2"/>
                  <c:y val="-4.83998605931574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D1-4ADE-8E59-0E4C8F40AAAD}"/>
                </c:ext>
              </c:extLst>
            </c:dLbl>
            <c:dLbl>
              <c:idx val="3"/>
              <c:layout>
                <c:manualLayout>
                  <c:x val="-4.7807472851809404E-2"/>
                  <c:y val="-3.6299895444868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D1-4ADE-8E59-0E4C8F40AAAD}"/>
                </c:ext>
              </c:extLst>
            </c:dLbl>
            <c:dLbl>
              <c:idx val="4"/>
              <c:layout>
                <c:manualLayout>
                  <c:x val="-7.5343368510734837E-2"/>
                  <c:y val="2.4199930296578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D1-4ADE-8E59-0E4C8F40AAAD}"/>
                </c:ext>
              </c:extLst>
            </c:dLbl>
            <c:dLbl>
              <c:idx val="5"/>
              <c:layout>
                <c:manualLayout>
                  <c:x val="-6.9234690390063913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D1-4ADE-8E59-0E4C8F40AAAD}"/>
                </c:ext>
              </c:extLst>
            </c:dLbl>
            <c:spPr>
              <a:noFill/>
              <a:ln>
                <a:solidFill>
                  <a:sysClr val="window" lastClr="FFFFFF"/>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'Pérdida por muerte periodo'!$G$42:$G$47</c:f>
              <c:strCache>
                <c:ptCount val="6"/>
                <c:pt idx="0">
                  <c:v>Año 1</c:v>
                </c:pt>
                <c:pt idx="1">
                  <c:v>Año 2</c:v>
                </c:pt>
                <c:pt idx="2">
                  <c:v>Año 3</c:v>
                </c:pt>
                <c:pt idx="3">
                  <c:v>Año 4</c:v>
                </c:pt>
                <c:pt idx="4">
                  <c:v>Año 5</c:v>
                </c:pt>
                <c:pt idx="5">
                  <c:v>Año 6</c:v>
                </c:pt>
              </c:strCache>
            </c:strRef>
          </c:cat>
          <c:val>
            <c:numRef>
              <c:f>'Pérdida por muerte periodo'!$H$42:$H$47</c:f>
              <c:numCache>
                <c:formatCode>0.00</c:formatCode>
                <c:ptCount val="6"/>
                <c:pt idx="0">
                  <c:v>181.55630952925534</c:v>
                </c:pt>
                <c:pt idx="1">
                  <c:v>190.48194797537226</c:v>
                </c:pt>
                <c:pt idx="2">
                  <c:v>172.9061220874938</c:v>
                </c:pt>
                <c:pt idx="3">
                  <c:v>92.265823908338717</c:v>
                </c:pt>
                <c:pt idx="4">
                  <c:v>48.398888619792203</c:v>
                </c:pt>
                <c:pt idx="5" formatCode="General">
                  <c:v>0</c:v>
                </c:pt>
              </c:numCache>
            </c:numRef>
          </c:val>
          <c:smooth val="0"/>
          <c:extLst>
            <c:ext xmlns:c16="http://schemas.microsoft.com/office/drawing/2014/chart" uri="{C3380CC4-5D6E-409C-BE32-E72D297353CC}">
              <c16:uniqueId val="{00000000-5CD1-4ADE-8E59-0E4C8F40AAAD}"/>
            </c:ext>
          </c:extLst>
        </c:ser>
        <c:ser>
          <c:idx val="1"/>
          <c:order val="1"/>
          <c:tx>
            <c:strRef>
              <c:f>'Pérdida por muerte periodo'!$I$41</c:f>
              <c:strCache>
                <c:ptCount val="1"/>
                <c:pt idx="0">
                  <c:v>LC IA</c:v>
                </c:pt>
              </c:strCache>
            </c:strRef>
          </c:tx>
          <c:spPr>
            <a:ln w="19050" cap="rnd" cmpd="sng" algn="ctr">
              <a:solidFill>
                <a:schemeClr val="accent2">
                  <a:shade val="95000"/>
                  <a:satMod val="105000"/>
                </a:schemeClr>
              </a:solidFill>
              <a:round/>
            </a:ln>
            <a:effectLst/>
          </c:spPr>
          <c:marker>
            <c:symbol val="none"/>
          </c:marker>
          <c:dLbls>
            <c:dLbl>
              <c:idx val="0"/>
              <c:layout>
                <c:manualLayout>
                  <c:x val="-5.5448598311078484E-2"/>
                  <c:y val="-3.6299895444868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D1-4ADE-8E59-0E4C8F40AAAD}"/>
                </c:ext>
              </c:extLst>
            </c:dLbl>
            <c:dLbl>
              <c:idx val="1"/>
              <c:layout>
                <c:manualLayout>
                  <c:x val="-5.5448598311078449E-2"/>
                  <c:y val="-3.6299895444868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D1-4ADE-8E59-0E4C8F40AAAD}"/>
                </c:ext>
              </c:extLst>
            </c:dLbl>
            <c:dLbl>
              <c:idx val="2"/>
              <c:layout>
                <c:manualLayout>
                  <c:x val="-4.8202309979782282E-2"/>
                  <c:y val="-3.387990241521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D1-4ADE-8E59-0E4C8F40AAAD}"/>
                </c:ext>
              </c:extLst>
            </c:dLbl>
            <c:dLbl>
              <c:idx val="3"/>
              <c:layout>
                <c:manualLayout>
                  <c:x val="-1.4474546527846908E-2"/>
                  <c:y val="-3.8719888474525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D1-4ADE-8E59-0E4C8F40AAAD}"/>
                </c:ext>
              </c:extLst>
            </c:dLbl>
            <c:dLbl>
              <c:idx val="4"/>
              <c:layout>
                <c:manualLayout>
                  <c:x val="-2.3170092525402235E-2"/>
                  <c:y val="-4.1139881504183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CD1-4ADE-8E59-0E4C8F40AAAD}"/>
                </c:ext>
              </c:extLst>
            </c:dLbl>
            <c:dLbl>
              <c:idx val="5"/>
              <c:layout>
                <c:manualLayout>
                  <c:x val="-2.5688377421388248E-3"/>
                  <c:y val="-2.1779937266920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D1-4ADE-8E59-0E4C8F40AAA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'Pérdida por muerte periodo'!$G$42:$G$47</c:f>
              <c:strCache>
                <c:ptCount val="6"/>
                <c:pt idx="0">
                  <c:v>Año 1</c:v>
                </c:pt>
                <c:pt idx="1">
                  <c:v>Año 2</c:v>
                </c:pt>
                <c:pt idx="2">
                  <c:v>Año 3</c:v>
                </c:pt>
                <c:pt idx="3">
                  <c:v>Año 4</c:v>
                </c:pt>
                <c:pt idx="4">
                  <c:v>Año 5</c:v>
                </c:pt>
                <c:pt idx="5">
                  <c:v>Año 6</c:v>
                </c:pt>
              </c:strCache>
            </c:strRef>
          </c:cat>
          <c:val>
            <c:numRef>
              <c:f>'Pérdida por muerte periodo'!$I$42:$I$47</c:f>
              <c:numCache>
                <c:formatCode>0.00</c:formatCode>
                <c:ptCount val="6"/>
                <c:pt idx="0">
                  <c:v>199.38</c:v>
                </c:pt>
                <c:pt idx="1">
                  <c:v>203.59</c:v>
                </c:pt>
                <c:pt idx="2">
                  <c:v>181.06</c:v>
                </c:pt>
                <c:pt idx="3">
                  <c:v>95.92</c:v>
                </c:pt>
                <c:pt idx="4">
                  <c:v>49.66</c:v>
                </c:pt>
                <c:pt idx="5" formatCode="General">
                  <c:v>0</c:v>
                </c:pt>
              </c:numCache>
            </c:numRef>
          </c:val>
          <c:smooth val="0"/>
          <c:extLst>
            <c:ext xmlns:c16="http://schemas.microsoft.com/office/drawing/2014/chart" uri="{C3380CC4-5D6E-409C-BE32-E72D297353CC}">
              <c16:uniqueId val="{00000001-5CD1-4ADE-8E59-0E4C8F40AAAD}"/>
            </c:ext>
          </c:extLst>
        </c:ser>
        <c:dLbls>
          <c:dLblPos val="ctr"/>
          <c:showLegendKey val="0"/>
          <c:showVal val="1"/>
          <c:showCatName val="0"/>
          <c:showSerName val="0"/>
          <c:showPercent val="0"/>
          <c:showBubbleSize val="0"/>
        </c:dLbls>
        <c:smooth val="0"/>
        <c:axId val="1337100880"/>
        <c:axId val="1337755600"/>
      </c:lineChart>
      <c:catAx>
        <c:axId val="13371008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s-ES"/>
          </a:p>
        </c:txPr>
        <c:crossAx val="1337755600"/>
        <c:crosses val="autoZero"/>
        <c:auto val="1"/>
        <c:lblAlgn val="ctr"/>
        <c:lblOffset val="100"/>
        <c:noMultiLvlLbl val="0"/>
      </c:catAx>
      <c:valAx>
        <c:axId val="1337755600"/>
        <c:scaling>
          <c:orientation val="minMax"/>
        </c:scaling>
        <c:delete val="1"/>
        <c:axPos val="l"/>
        <c:numFmt formatCode="0.00" sourceLinked="1"/>
        <c:majorTickMark val="none"/>
        <c:minorTickMark val="none"/>
        <c:tickLblPos val="nextTo"/>
        <c:crossAx val="133710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s-ES_tradnl" sz="1800" b="1" baseline="0" dirty="0"/>
              <a:t>Quebranto en caso de reposición</a:t>
            </a:r>
            <a:endParaRPr lang="es-ES_tradnl" sz="1800" b="1" dirty="0"/>
          </a:p>
        </c:rich>
      </c:tx>
      <c:overlay val="0"/>
      <c:spPr>
        <a:noFill/>
        <a:ln>
          <a:noFill/>
        </a:ln>
        <a:effectLst/>
      </c:spPr>
      <c:txPr>
        <a:bodyPr rot="0" spcFirstLastPara="1" vertOverflow="ellipsis" vert="horz" wrap="square" anchor="ctr" anchorCtr="1"/>
        <a:lstStyle/>
        <a:p>
          <a:pPr>
            <a:defRPr sz="18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s-ES"/>
        </a:p>
      </c:txPr>
    </c:title>
    <c:autoTitleDeleted val="0"/>
    <c:plotArea>
      <c:layout/>
      <c:lineChart>
        <c:grouping val="standard"/>
        <c:varyColors val="0"/>
        <c:ser>
          <c:idx val="1"/>
          <c:order val="0"/>
          <c:tx>
            <c:strRef>
              <c:f>Hoja1!$C$2</c:f>
              <c:strCache>
                <c:ptCount val="1"/>
                <c:pt idx="0">
                  <c:v>Quebranto total derivado de la reposición de la oveja dada de baja</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dLbl>
              <c:idx val="0"/>
              <c:layout>
                <c:manualLayout>
                  <c:x val="-7.6177151425815839E-2"/>
                  <c:y val="-8.6533178011737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13-4800-B71B-B1871A5F7A9F}"/>
                </c:ext>
              </c:extLst>
            </c:dLbl>
            <c:dLbl>
              <c:idx val="1"/>
              <c:layout>
                <c:manualLayout>
                  <c:x val="-6.5073775624880259E-2"/>
                  <c:y val="-4.74536782645009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13-4800-B71B-B1871A5F7A9F}"/>
                </c:ext>
              </c:extLst>
            </c:dLbl>
            <c:dLbl>
              <c:idx val="2"/>
              <c:layout>
                <c:manualLayout>
                  <c:x val="-7.3004758339834247E-2"/>
                  <c:y val="-6.4202035299030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13-4800-B71B-B1871A5F7A9F}"/>
                </c:ext>
              </c:extLst>
            </c:dLbl>
            <c:dLbl>
              <c:idx val="3"/>
              <c:layout>
                <c:manualLayout>
                  <c:x val="-6.5073775624880259E-2"/>
                  <c:y val="-5.5827856781765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13-4800-B71B-B1871A5F7A9F}"/>
                </c:ext>
              </c:extLst>
            </c:dLbl>
            <c:dLbl>
              <c:idx val="4"/>
              <c:layout>
                <c:manualLayout>
                  <c:x val="-3.1763648222073629E-2"/>
                  <c:y val="-3.3496714069059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13-4800-B71B-B1871A5F7A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Hoja1!$A$3:$A$8</c:f>
              <c:strCache>
                <c:ptCount val="6"/>
                <c:pt idx="0">
                  <c:v>Primero</c:v>
                </c:pt>
                <c:pt idx="1">
                  <c:v>Segundo </c:v>
                </c:pt>
                <c:pt idx="2">
                  <c:v>Tercero</c:v>
                </c:pt>
                <c:pt idx="3">
                  <c:v>Cuarto</c:v>
                </c:pt>
                <c:pt idx="4">
                  <c:v>Quinto</c:v>
                </c:pt>
                <c:pt idx="5">
                  <c:v>Sexto</c:v>
                </c:pt>
              </c:strCache>
            </c:strRef>
          </c:cat>
          <c:val>
            <c:numRef>
              <c:f>Hoja1!$C$3:$C$8</c:f>
              <c:numCache>
                <c:formatCode>0.00</c:formatCode>
                <c:ptCount val="6"/>
                <c:pt idx="0">
                  <c:v>212.11756508488801</c:v>
                </c:pt>
                <c:pt idx="1">
                  <c:v>258.14266333824037</c:v>
                </c:pt>
                <c:pt idx="2">
                  <c:v>241.01397592290652</c:v>
                </c:pt>
                <c:pt idx="3">
                  <c:v>228.09046290592892</c:v>
                </c:pt>
                <c:pt idx="4">
                  <c:v>215.16694988895131</c:v>
                </c:pt>
                <c:pt idx="5">
                  <c:v>0</c:v>
                </c:pt>
              </c:numCache>
            </c:numRef>
          </c:val>
          <c:smooth val="0"/>
          <c:extLst>
            <c:ext xmlns:c16="http://schemas.microsoft.com/office/drawing/2014/chart" uri="{C3380CC4-5D6E-409C-BE32-E72D297353CC}">
              <c16:uniqueId val="{00000000-3B13-4800-B71B-B1871A5F7A9F}"/>
            </c:ext>
          </c:extLst>
        </c:ser>
        <c:dLbls>
          <c:dLblPos val="ctr"/>
          <c:showLegendKey val="0"/>
          <c:showVal val="1"/>
          <c:showCatName val="0"/>
          <c:showSerName val="0"/>
          <c:showPercent val="0"/>
          <c:showBubbleSize val="0"/>
        </c:dLbls>
        <c:marker val="1"/>
        <c:smooth val="0"/>
        <c:axId val="651475840"/>
        <c:axId val="651477552"/>
      </c:lineChart>
      <c:catAx>
        <c:axId val="6514758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s-ES"/>
          </a:p>
        </c:txPr>
        <c:crossAx val="651477552"/>
        <c:crosses val="autoZero"/>
        <c:auto val="1"/>
        <c:lblAlgn val="ctr"/>
        <c:lblOffset val="100"/>
        <c:noMultiLvlLbl val="0"/>
      </c:catAx>
      <c:valAx>
        <c:axId val="651477552"/>
        <c:scaling>
          <c:orientation val="minMax"/>
        </c:scaling>
        <c:delete val="1"/>
        <c:axPos val="l"/>
        <c:numFmt formatCode="0.00" sourceLinked="1"/>
        <c:majorTickMark val="none"/>
        <c:minorTickMark val="none"/>
        <c:tickLblPos val="nextTo"/>
        <c:crossAx val="65147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ES" sz="2400" b="1" dirty="0"/>
              <a:t>Fertilidad</a:t>
            </a:r>
            <a:r>
              <a:rPr lang="es-ES" sz="2400" b="1" baseline="0" dirty="0"/>
              <a:t> IA y eficiencia en la reposición (%)</a:t>
            </a:r>
            <a:endParaRPr lang="es-E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areaChart>
        <c:grouping val="standard"/>
        <c:varyColors val="0"/>
        <c:ser>
          <c:idx val="0"/>
          <c:order val="0"/>
          <c:tx>
            <c:strRef>
              <c:f>'[Hoja de trabajo.xlsm]eficiencia en la reposición'!$A$5</c:f>
              <c:strCache>
                <c:ptCount val="1"/>
                <c:pt idx="0">
                  <c:v>FERT</c:v>
                </c:pt>
              </c:strCache>
            </c:strRef>
          </c:tx>
          <c:spPr>
            <a:solidFill>
              <a:schemeClr val="accent5">
                <a:lumMod val="40000"/>
                <a:lumOff val="60000"/>
              </a:schemeClr>
            </a:solidFill>
            <a:ln>
              <a:noFill/>
            </a:ln>
            <a:effectLst/>
          </c:spPr>
          <c:cat>
            <c:strRef>
              <c:f>'[Hoja de trabajo.xlsm]eficiencia en la reposición'!$B$2:$K$2</c:f>
              <c:strCache>
                <c:ptCount val="10"/>
                <c:pt idx="0">
                  <c:v>01</c:v>
                </c:pt>
                <c:pt idx="1">
                  <c:v>02A</c:v>
                </c:pt>
                <c:pt idx="2">
                  <c:v>02B</c:v>
                </c:pt>
                <c:pt idx="3">
                  <c:v>03</c:v>
                </c:pt>
                <c:pt idx="4">
                  <c:v>04</c:v>
                </c:pt>
                <c:pt idx="5">
                  <c:v>05</c:v>
                </c:pt>
                <c:pt idx="6">
                  <c:v>06</c:v>
                </c:pt>
                <c:pt idx="7">
                  <c:v>07</c:v>
                </c:pt>
                <c:pt idx="8">
                  <c:v>08</c:v>
                </c:pt>
                <c:pt idx="9">
                  <c:v>09</c:v>
                </c:pt>
              </c:strCache>
            </c:strRef>
          </c:cat>
          <c:val>
            <c:numRef>
              <c:f>'[Hoja de trabajo.xlsm]eficiencia en la reposición'!$B$5:$K$5</c:f>
              <c:numCache>
                <c:formatCode>0.0%</c:formatCode>
                <c:ptCount val="10"/>
                <c:pt idx="0">
                  <c:v>0.28266877220686931</c:v>
                </c:pt>
                <c:pt idx="1">
                  <c:v>0.35833333333333334</c:v>
                </c:pt>
                <c:pt idx="2">
                  <c:v>0.41706161137440761</c:v>
                </c:pt>
                <c:pt idx="3">
                  <c:v>0.46498455200823896</c:v>
                </c:pt>
                <c:pt idx="4">
                  <c:v>0.28236607142857145</c:v>
                </c:pt>
                <c:pt idx="5">
                  <c:v>0.36141108711303094</c:v>
                </c:pt>
                <c:pt idx="6">
                  <c:v>0.3827893175074184</c:v>
                </c:pt>
                <c:pt idx="7">
                  <c:v>0.35858877964141123</c:v>
                </c:pt>
                <c:pt idx="8">
                  <c:v>0.31195566112430723</c:v>
                </c:pt>
                <c:pt idx="9">
                  <c:v>0.4323899371069182</c:v>
                </c:pt>
              </c:numCache>
            </c:numRef>
          </c:val>
          <c:extLst>
            <c:ext xmlns:c16="http://schemas.microsoft.com/office/drawing/2014/chart" uri="{C3380CC4-5D6E-409C-BE32-E72D297353CC}">
              <c16:uniqueId val="{00000000-6532-4405-B92B-E0ABED6C463A}"/>
            </c:ext>
          </c:extLst>
        </c:ser>
        <c:ser>
          <c:idx val="1"/>
          <c:order val="1"/>
          <c:tx>
            <c:strRef>
              <c:f>'[Hoja de trabajo.xlsm]eficiencia en la reposición'!$A$9</c:f>
              <c:strCache>
                <c:ptCount val="1"/>
                <c:pt idx="0">
                  <c:v>%HLG/IA eficiencia reposición</c:v>
                </c:pt>
              </c:strCache>
            </c:strRef>
          </c:tx>
          <c:spPr>
            <a:solidFill>
              <a:schemeClr val="accent5">
                <a:lumMod val="75000"/>
              </a:schemeClr>
            </a:solidFill>
            <a:ln>
              <a:noFill/>
            </a:ln>
            <a:effectLst/>
          </c:spPr>
          <c:cat>
            <c:strRef>
              <c:f>'[Hoja de trabajo.xlsm]eficiencia en la reposición'!$B$2:$K$2</c:f>
              <c:strCache>
                <c:ptCount val="10"/>
                <c:pt idx="0">
                  <c:v>01</c:v>
                </c:pt>
                <c:pt idx="1">
                  <c:v>02A</c:v>
                </c:pt>
                <c:pt idx="2">
                  <c:v>02B</c:v>
                </c:pt>
                <c:pt idx="3">
                  <c:v>03</c:v>
                </c:pt>
                <c:pt idx="4">
                  <c:v>04</c:v>
                </c:pt>
                <c:pt idx="5">
                  <c:v>05</c:v>
                </c:pt>
                <c:pt idx="6">
                  <c:v>06</c:v>
                </c:pt>
                <c:pt idx="7">
                  <c:v>07</c:v>
                </c:pt>
                <c:pt idx="8">
                  <c:v>08</c:v>
                </c:pt>
                <c:pt idx="9">
                  <c:v>09</c:v>
                </c:pt>
              </c:strCache>
            </c:strRef>
          </c:cat>
          <c:val>
            <c:numRef>
              <c:f>'[Hoja de trabajo.xlsm]eficiencia en la reposición'!$B$9:$K$9</c:f>
              <c:numCache>
                <c:formatCode>0.0%</c:formatCode>
                <c:ptCount val="10"/>
                <c:pt idx="0">
                  <c:v>0.13343861034346624</c:v>
                </c:pt>
                <c:pt idx="1">
                  <c:v>0.18154761904761904</c:v>
                </c:pt>
                <c:pt idx="2">
                  <c:v>0.18483412322274881</c:v>
                </c:pt>
                <c:pt idx="3">
                  <c:v>0.28063851699279097</c:v>
                </c:pt>
                <c:pt idx="4">
                  <c:v>0.15290178571428573</c:v>
                </c:pt>
                <c:pt idx="5">
                  <c:v>0.14326853851691862</c:v>
                </c:pt>
                <c:pt idx="6">
                  <c:v>0.2314540059347181</c:v>
                </c:pt>
                <c:pt idx="7">
                  <c:v>0.16599190283400808</c:v>
                </c:pt>
                <c:pt idx="8">
                  <c:v>0.12984956452889942</c:v>
                </c:pt>
                <c:pt idx="9">
                  <c:v>0.12683438155136267</c:v>
                </c:pt>
              </c:numCache>
            </c:numRef>
          </c:val>
          <c:extLst>
            <c:ext xmlns:c16="http://schemas.microsoft.com/office/drawing/2014/chart" uri="{C3380CC4-5D6E-409C-BE32-E72D297353CC}">
              <c16:uniqueId val="{00000001-6532-4405-B92B-E0ABED6C463A}"/>
            </c:ext>
          </c:extLst>
        </c:ser>
        <c:dLbls>
          <c:showLegendKey val="0"/>
          <c:showVal val="0"/>
          <c:showCatName val="0"/>
          <c:showSerName val="0"/>
          <c:showPercent val="0"/>
          <c:showBubbleSize val="0"/>
        </c:dLbls>
        <c:axId val="1593044735"/>
        <c:axId val="1593049055"/>
      </c:areaChart>
      <c:catAx>
        <c:axId val="159304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593049055"/>
        <c:crosses val="autoZero"/>
        <c:auto val="1"/>
        <c:lblAlgn val="ctr"/>
        <c:lblOffset val="100"/>
        <c:noMultiLvlLbl val="0"/>
      </c:catAx>
      <c:valAx>
        <c:axId val="15930490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59304473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ES" sz="2000" b="1"/>
              <a:t>Eficiencia</a:t>
            </a:r>
            <a:r>
              <a:rPr lang="es-ES" sz="2000" b="1" baseline="0"/>
              <a:t> en reposición de IA respecto a hembras IA nacidas</a:t>
            </a:r>
            <a:endParaRPr lang="es-E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strRef>
              <c:f>'[Hoja de trabajo.xlsm]eficiencia en la reposición'!$A$12</c:f>
              <c:strCache>
                <c:ptCount val="1"/>
                <c:pt idx="0">
                  <c:v>%HLG/Hembras IA nacidas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 de trabajo.xlsm]eficiencia en la reposición'!$B$2:$K$2</c:f>
              <c:strCache>
                <c:ptCount val="10"/>
                <c:pt idx="0">
                  <c:v>01</c:v>
                </c:pt>
                <c:pt idx="1">
                  <c:v>02A</c:v>
                </c:pt>
                <c:pt idx="2">
                  <c:v>02B</c:v>
                </c:pt>
                <c:pt idx="3">
                  <c:v>03</c:v>
                </c:pt>
                <c:pt idx="4">
                  <c:v>04</c:v>
                </c:pt>
                <c:pt idx="5">
                  <c:v>05</c:v>
                </c:pt>
                <c:pt idx="6">
                  <c:v>06</c:v>
                </c:pt>
                <c:pt idx="7">
                  <c:v>07</c:v>
                </c:pt>
                <c:pt idx="8">
                  <c:v>08</c:v>
                </c:pt>
                <c:pt idx="9">
                  <c:v>09</c:v>
                </c:pt>
              </c:strCache>
            </c:strRef>
          </c:cat>
          <c:val>
            <c:numRef>
              <c:f>'[Hoja de trabajo.xlsm]eficiencia en la reposición'!$B$12:$K$12</c:f>
              <c:numCache>
                <c:formatCode>0%</c:formatCode>
                <c:ptCount val="10"/>
                <c:pt idx="0">
                  <c:v>0.61566484517304187</c:v>
                </c:pt>
                <c:pt idx="1">
                  <c:v>0.74390243902439024</c:v>
                </c:pt>
                <c:pt idx="2">
                  <c:v>0.70909090909090911</c:v>
                </c:pt>
                <c:pt idx="3">
                  <c:v>0.81222056631892703</c:v>
                </c:pt>
                <c:pt idx="4">
                  <c:v>0.73262032085561501</c:v>
                </c:pt>
                <c:pt idx="5">
                  <c:v>0.51958224543080944</c:v>
                </c:pt>
                <c:pt idx="6">
                  <c:v>0.8764044943820225</c:v>
                </c:pt>
                <c:pt idx="7">
                  <c:v>0.5786290322580645</c:v>
                </c:pt>
                <c:pt idx="8">
                  <c:v>0.68191268191268184</c:v>
                </c:pt>
                <c:pt idx="9">
                  <c:v>0.37960784313725487</c:v>
                </c:pt>
              </c:numCache>
            </c:numRef>
          </c:val>
          <c:smooth val="0"/>
          <c:extLst>
            <c:ext xmlns:c16="http://schemas.microsoft.com/office/drawing/2014/chart" uri="{C3380CC4-5D6E-409C-BE32-E72D297353CC}">
              <c16:uniqueId val="{00000000-70A8-4342-B509-F6591F48F857}"/>
            </c:ext>
          </c:extLst>
        </c:ser>
        <c:ser>
          <c:idx val="1"/>
          <c:order val="1"/>
          <c:tx>
            <c:strRef>
              <c:f>'[Hoja de trabajo.xlsm]eficiencia en la reposición'!$A$13</c:f>
              <c:strCache>
                <c:ptCount val="1"/>
                <c:pt idx="0">
                  <c:v>Media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 de trabajo.xlsm]eficiencia en la reposición'!$B$2:$K$2</c:f>
              <c:strCache>
                <c:ptCount val="10"/>
                <c:pt idx="0">
                  <c:v>01</c:v>
                </c:pt>
                <c:pt idx="1">
                  <c:v>02A</c:v>
                </c:pt>
                <c:pt idx="2">
                  <c:v>02B</c:v>
                </c:pt>
                <c:pt idx="3">
                  <c:v>03</c:v>
                </c:pt>
                <c:pt idx="4">
                  <c:v>04</c:v>
                </c:pt>
                <c:pt idx="5">
                  <c:v>05</c:v>
                </c:pt>
                <c:pt idx="6">
                  <c:v>06</c:v>
                </c:pt>
                <c:pt idx="7">
                  <c:v>07</c:v>
                </c:pt>
                <c:pt idx="8">
                  <c:v>08</c:v>
                </c:pt>
                <c:pt idx="9">
                  <c:v>09</c:v>
                </c:pt>
              </c:strCache>
            </c:strRef>
          </c:cat>
          <c:val>
            <c:numRef>
              <c:f>'[Hoja de trabajo.xlsm]eficiencia en la reposición'!$B$13:$K$13</c:f>
              <c:numCache>
                <c:formatCode>0%</c:formatCode>
                <c:ptCount val="10"/>
                <c:pt idx="0">
                  <c:v>0.5975207058950901</c:v>
                </c:pt>
                <c:pt idx="1">
                  <c:v>0.5975207058950901</c:v>
                </c:pt>
                <c:pt idx="2">
                  <c:v>0.5975207058950901</c:v>
                </c:pt>
                <c:pt idx="3">
                  <c:v>0.5975207058950901</c:v>
                </c:pt>
                <c:pt idx="4">
                  <c:v>0.5975207058950901</c:v>
                </c:pt>
                <c:pt idx="5">
                  <c:v>0.5975207058950901</c:v>
                </c:pt>
                <c:pt idx="6">
                  <c:v>0.5975207058950901</c:v>
                </c:pt>
                <c:pt idx="7">
                  <c:v>0.5975207058950901</c:v>
                </c:pt>
                <c:pt idx="8">
                  <c:v>0.5975207058950901</c:v>
                </c:pt>
                <c:pt idx="9">
                  <c:v>0.5975207058950901</c:v>
                </c:pt>
              </c:numCache>
            </c:numRef>
          </c:val>
          <c:smooth val="0"/>
          <c:extLst>
            <c:ext xmlns:c16="http://schemas.microsoft.com/office/drawing/2014/chart" uri="{C3380CC4-5D6E-409C-BE32-E72D297353CC}">
              <c16:uniqueId val="{00000001-70A8-4342-B509-F6591F48F857}"/>
            </c:ext>
          </c:extLst>
        </c:ser>
        <c:dLbls>
          <c:showLegendKey val="0"/>
          <c:showVal val="0"/>
          <c:showCatName val="0"/>
          <c:showSerName val="0"/>
          <c:showPercent val="0"/>
          <c:showBubbleSize val="0"/>
        </c:dLbls>
        <c:marker val="1"/>
        <c:smooth val="0"/>
        <c:axId val="500818736"/>
        <c:axId val="500817776"/>
      </c:lineChart>
      <c:catAx>
        <c:axId val="5008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500817776"/>
        <c:crosses val="autoZero"/>
        <c:auto val="1"/>
        <c:lblAlgn val="ctr"/>
        <c:lblOffset val="100"/>
        <c:noMultiLvlLbl val="0"/>
      </c:catAx>
      <c:valAx>
        <c:axId val="500817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5008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6">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0.07273</cdr:y>
    </cdr:from>
    <cdr:to>
      <cdr:x>0.6197</cdr:x>
      <cdr:y>0.09966</cdr:y>
    </cdr:to>
    <cdr:sp macro="" textlink="">
      <cdr:nvSpPr>
        <cdr:cNvPr id="2" name="object 9">
          <a:extLst xmlns:a="http://schemas.openxmlformats.org/drawingml/2006/main">
            <a:ext uri="{FF2B5EF4-FFF2-40B4-BE49-F238E27FC236}">
              <a16:creationId xmlns:a16="http://schemas.microsoft.com/office/drawing/2014/main" id="{590B47B8-1356-9359-C8B8-21C6D20BCD7A}"/>
            </a:ext>
          </a:extLst>
        </cdr:cNvPr>
        <cdr:cNvSpPr/>
      </cdr:nvSpPr>
      <cdr:spPr>
        <a:xfrm xmlns:a="http://schemas.openxmlformats.org/drawingml/2006/main">
          <a:off x="0" y="498764"/>
          <a:ext cx="7555345" cy="184727"/>
        </a:xfrm>
        <a:custGeom xmlns:a="http://schemas.openxmlformats.org/drawingml/2006/main">
          <a:avLst/>
          <a:gdLst/>
          <a:ahLst/>
          <a:cxnLst/>
          <a:rect l="l" t="t" r="r" b="b"/>
          <a:pathLst>
            <a:path w="5695315" h="231775">
              <a:moveTo>
                <a:pt x="0" y="38607"/>
              </a:moveTo>
              <a:lnTo>
                <a:pt x="3032" y="23579"/>
              </a:lnTo>
              <a:lnTo>
                <a:pt x="11303" y="11307"/>
              </a:lnTo>
              <a:lnTo>
                <a:pt x="23574" y="3033"/>
              </a:lnTo>
              <a:lnTo>
                <a:pt x="38607" y="0"/>
              </a:lnTo>
              <a:lnTo>
                <a:pt x="5656580" y="0"/>
              </a:lnTo>
              <a:lnTo>
                <a:pt x="5671613" y="3033"/>
              </a:lnTo>
              <a:lnTo>
                <a:pt x="5683884" y="11307"/>
              </a:lnTo>
              <a:lnTo>
                <a:pt x="5692155" y="23579"/>
              </a:lnTo>
              <a:lnTo>
                <a:pt x="5695187" y="38607"/>
              </a:lnTo>
              <a:lnTo>
                <a:pt x="5695187" y="193039"/>
              </a:lnTo>
              <a:lnTo>
                <a:pt x="5692155" y="208068"/>
              </a:lnTo>
              <a:lnTo>
                <a:pt x="5683884" y="220340"/>
              </a:lnTo>
              <a:lnTo>
                <a:pt x="5671613" y="228614"/>
              </a:lnTo>
              <a:lnTo>
                <a:pt x="5656580" y="231647"/>
              </a:lnTo>
              <a:lnTo>
                <a:pt x="38607" y="231647"/>
              </a:lnTo>
              <a:lnTo>
                <a:pt x="23574" y="228614"/>
              </a:lnTo>
              <a:lnTo>
                <a:pt x="11302" y="220340"/>
              </a:lnTo>
              <a:lnTo>
                <a:pt x="3032" y="208068"/>
              </a:lnTo>
              <a:lnTo>
                <a:pt x="0" y="193039"/>
              </a:lnTo>
              <a:lnTo>
                <a:pt x="0" y="38607"/>
              </a:lnTo>
              <a:close/>
            </a:path>
          </a:pathLst>
        </a:custGeom>
        <a:noFill xmlns:a="http://schemas.openxmlformats.org/drawingml/2006/main"/>
        <a:ln xmlns:a="http://schemas.openxmlformats.org/drawingml/2006/main" w="38099">
          <a:solidFill>
            <a:schemeClr val="accent4">
              <a:lumMod val="60000"/>
              <a:lumOff val="40000"/>
            </a:schemeClr>
          </a:solidFill>
        </a:ln>
      </cdr:spPr>
      <cdr:txBody>
        <a:bodyPr xmlns:a="http://schemas.openxmlformats.org/drawingml/2006/main" wrap="square" lIns="0" tIns="0" rIns="0" bIns="0" rtlCol="0"/>
        <a:lstStyle xmlns:a="http://schemas.openxmlformats.org/drawingml/2006/main">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endParaRPr sz="1350"/>
        </a:p>
      </cdr:txBody>
    </cdr:sp>
  </cdr:relSizeAnchor>
  <cdr:relSizeAnchor xmlns:cdr="http://schemas.openxmlformats.org/drawingml/2006/chartDrawing">
    <cdr:from>
      <cdr:x>0.19342</cdr:x>
      <cdr:y>0.67475</cdr:y>
    </cdr:from>
    <cdr:to>
      <cdr:x>0.95038</cdr:x>
      <cdr:y>0.95623</cdr:y>
    </cdr:to>
    <cdr:sp macro="" textlink="">
      <cdr:nvSpPr>
        <cdr:cNvPr id="3" name="object 9">
          <a:extLst xmlns:a="http://schemas.openxmlformats.org/drawingml/2006/main">
            <a:ext uri="{FF2B5EF4-FFF2-40B4-BE49-F238E27FC236}">
              <a16:creationId xmlns:a16="http://schemas.microsoft.com/office/drawing/2014/main" id="{370AB33A-CE00-B045-07A8-4CF126BE75FF}"/>
            </a:ext>
          </a:extLst>
        </cdr:cNvPr>
        <cdr:cNvSpPr/>
      </cdr:nvSpPr>
      <cdr:spPr>
        <a:xfrm xmlns:a="http://schemas.openxmlformats.org/drawingml/2006/main">
          <a:off x="2358227" y="4627419"/>
          <a:ext cx="9228789" cy="1930400"/>
        </a:xfrm>
        <a:custGeom xmlns:a="http://schemas.openxmlformats.org/drawingml/2006/main">
          <a:avLst/>
          <a:gdLst/>
          <a:ahLst/>
          <a:cxnLst/>
          <a:rect l="l" t="t" r="r" b="b"/>
          <a:pathLst>
            <a:path w="5695315" h="231775">
              <a:moveTo>
                <a:pt x="0" y="38607"/>
              </a:moveTo>
              <a:lnTo>
                <a:pt x="3032" y="23579"/>
              </a:lnTo>
              <a:lnTo>
                <a:pt x="11303" y="11307"/>
              </a:lnTo>
              <a:lnTo>
                <a:pt x="23574" y="3033"/>
              </a:lnTo>
              <a:lnTo>
                <a:pt x="38607" y="0"/>
              </a:lnTo>
              <a:lnTo>
                <a:pt x="5656580" y="0"/>
              </a:lnTo>
              <a:lnTo>
                <a:pt x="5671613" y="3033"/>
              </a:lnTo>
              <a:lnTo>
                <a:pt x="5683884" y="11307"/>
              </a:lnTo>
              <a:lnTo>
                <a:pt x="5692155" y="23579"/>
              </a:lnTo>
              <a:lnTo>
                <a:pt x="5695187" y="38607"/>
              </a:lnTo>
              <a:lnTo>
                <a:pt x="5695187" y="193039"/>
              </a:lnTo>
              <a:lnTo>
                <a:pt x="5692155" y="208068"/>
              </a:lnTo>
              <a:lnTo>
                <a:pt x="5683884" y="220340"/>
              </a:lnTo>
              <a:lnTo>
                <a:pt x="5671613" y="228614"/>
              </a:lnTo>
              <a:lnTo>
                <a:pt x="5656580" y="231647"/>
              </a:lnTo>
              <a:lnTo>
                <a:pt x="38607" y="231647"/>
              </a:lnTo>
              <a:lnTo>
                <a:pt x="23574" y="228614"/>
              </a:lnTo>
              <a:lnTo>
                <a:pt x="11302" y="220340"/>
              </a:lnTo>
              <a:lnTo>
                <a:pt x="3032" y="208068"/>
              </a:lnTo>
              <a:lnTo>
                <a:pt x="0" y="193039"/>
              </a:lnTo>
              <a:lnTo>
                <a:pt x="0" y="38607"/>
              </a:lnTo>
              <a:close/>
            </a:path>
          </a:pathLst>
        </a:custGeom>
        <a:noFill xmlns:a="http://schemas.openxmlformats.org/drawingml/2006/main"/>
        <a:ln xmlns:a="http://schemas.openxmlformats.org/drawingml/2006/main" w="38099">
          <a:solidFill>
            <a:srgbClr val="FF0000"/>
          </a:solidFill>
        </a:ln>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sz="1350"/>
        </a:p>
      </cdr:txBody>
    </cdr:sp>
  </cdr:relSizeAnchor>
  <cdr:relSizeAnchor xmlns:cdr="http://schemas.openxmlformats.org/drawingml/2006/chartDrawing">
    <cdr:from>
      <cdr:x>0</cdr:x>
      <cdr:y>0.28283</cdr:y>
    </cdr:from>
    <cdr:to>
      <cdr:x>0.6197</cdr:x>
      <cdr:y>0.52727</cdr:y>
    </cdr:to>
    <cdr:sp macro="" textlink="">
      <cdr:nvSpPr>
        <cdr:cNvPr id="4" name="object 9">
          <a:extLst xmlns:a="http://schemas.openxmlformats.org/drawingml/2006/main">
            <a:ext uri="{FF2B5EF4-FFF2-40B4-BE49-F238E27FC236}">
              <a16:creationId xmlns:a16="http://schemas.microsoft.com/office/drawing/2014/main" id="{4DA0D285-A489-BFB6-437C-6F4B9A693D4B}"/>
            </a:ext>
          </a:extLst>
        </cdr:cNvPr>
        <cdr:cNvSpPr/>
      </cdr:nvSpPr>
      <cdr:spPr>
        <a:xfrm xmlns:a="http://schemas.openxmlformats.org/drawingml/2006/main">
          <a:off x="0" y="1939636"/>
          <a:ext cx="7555345" cy="1676399"/>
        </a:xfrm>
        <a:custGeom xmlns:a="http://schemas.openxmlformats.org/drawingml/2006/main">
          <a:avLst/>
          <a:gdLst/>
          <a:ahLst/>
          <a:cxnLst/>
          <a:rect l="l" t="t" r="r" b="b"/>
          <a:pathLst>
            <a:path w="5695315" h="231775">
              <a:moveTo>
                <a:pt x="0" y="38607"/>
              </a:moveTo>
              <a:lnTo>
                <a:pt x="3032" y="23579"/>
              </a:lnTo>
              <a:lnTo>
                <a:pt x="11303" y="11307"/>
              </a:lnTo>
              <a:lnTo>
                <a:pt x="23574" y="3033"/>
              </a:lnTo>
              <a:lnTo>
                <a:pt x="38607" y="0"/>
              </a:lnTo>
              <a:lnTo>
                <a:pt x="5656580" y="0"/>
              </a:lnTo>
              <a:lnTo>
                <a:pt x="5671613" y="3033"/>
              </a:lnTo>
              <a:lnTo>
                <a:pt x="5683884" y="11307"/>
              </a:lnTo>
              <a:lnTo>
                <a:pt x="5692155" y="23579"/>
              </a:lnTo>
              <a:lnTo>
                <a:pt x="5695187" y="38607"/>
              </a:lnTo>
              <a:lnTo>
                <a:pt x="5695187" y="193039"/>
              </a:lnTo>
              <a:lnTo>
                <a:pt x="5692155" y="208068"/>
              </a:lnTo>
              <a:lnTo>
                <a:pt x="5683884" y="220340"/>
              </a:lnTo>
              <a:lnTo>
                <a:pt x="5671613" y="228614"/>
              </a:lnTo>
              <a:lnTo>
                <a:pt x="5656580" y="231647"/>
              </a:lnTo>
              <a:lnTo>
                <a:pt x="38607" y="231647"/>
              </a:lnTo>
              <a:lnTo>
                <a:pt x="23574" y="228614"/>
              </a:lnTo>
              <a:lnTo>
                <a:pt x="11302" y="220340"/>
              </a:lnTo>
              <a:lnTo>
                <a:pt x="3032" y="208068"/>
              </a:lnTo>
              <a:lnTo>
                <a:pt x="0" y="193039"/>
              </a:lnTo>
              <a:lnTo>
                <a:pt x="0" y="38607"/>
              </a:lnTo>
              <a:close/>
            </a:path>
          </a:pathLst>
        </a:custGeom>
        <a:noFill xmlns:a="http://schemas.openxmlformats.org/drawingml/2006/main"/>
        <a:ln xmlns:a="http://schemas.openxmlformats.org/drawingml/2006/main" w="38099">
          <a:solidFill>
            <a:srgbClr val="FFFF00"/>
          </a:solidFill>
        </a:ln>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sz="1350"/>
        </a:p>
      </cdr:txBody>
    </cdr:sp>
  </cdr:relSizeAnchor>
  <cdr:relSizeAnchor xmlns:cdr="http://schemas.openxmlformats.org/drawingml/2006/chartDrawing">
    <cdr:from>
      <cdr:x>0</cdr:x>
      <cdr:y>0.17508</cdr:y>
    </cdr:from>
    <cdr:to>
      <cdr:x>0.6197</cdr:x>
      <cdr:y>0.27946</cdr:y>
    </cdr:to>
    <cdr:sp macro="" textlink="">
      <cdr:nvSpPr>
        <cdr:cNvPr id="5" name="object 9">
          <a:extLst xmlns:a="http://schemas.openxmlformats.org/drawingml/2006/main">
            <a:ext uri="{FF2B5EF4-FFF2-40B4-BE49-F238E27FC236}">
              <a16:creationId xmlns:a16="http://schemas.microsoft.com/office/drawing/2014/main" id="{4DA0D285-A489-BFB6-437C-6F4B9A693D4B}"/>
            </a:ext>
          </a:extLst>
        </cdr:cNvPr>
        <cdr:cNvSpPr/>
      </cdr:nvSpPr>
      <cdr:spPr>
        <a:xfrm xmlns:a="http://schemas.openxmlformats.org/drawingml/2006/main">
          <a:off x="0" y="1200727"/>
          <a:ext cx="7555345" cy="715817"/>
        </a:xfrm>
        <a:custGeom xmlns:a="http://schemas.openxmlformats.org/drawingml/2006/main">
          <a:avLst/>
          <a:gdLst/>
          <a:ahLst/>
          <a:cxnLst/>
          <a:rect l="l" t="t" r="r" b="b"/>
          <a:pathLst>
            <a:path w="5695315" h="231775">
              <a:moveTo>
                <a:pt x="0" y="38607"/>
              </a:moveTo>
              <a:lnTo>
                <a:pt x="3032" y="23579"/>
              </a:lnTo>
              <a:lnTo>
                <a:pt x="11303" y="11307"/>
              </a:lnTo>
              <a:lnTo>
                <a:pt x="23574" y="3033"/>
              </a:lnTo>
              <a:lnTo>
                <a:pt x="38607" y="0"/>
              </a:lnTo>
              <a:lnTo>
                <a:pt x="5656580" y="0"/>
              </a:lnTo>
              <a:lnTo>
                <a:pt x="5671613" y="3033"/>
              </a:lnTo>
              <a:lnTo>
                <a:pt x="5683884" y="11307"/>
              </a:lnTo>
              <a:lnTo>
                <a:pt x="5692155" y="23579"/>
              </a:lnTo>
              <a:lnTo>
                <a:pt x="5695187" y="38607"/>
              </a:lnTo>
              <a:lnTo>
                <a:pt x="5695187" y="193039"/>
              </a:lnTo>
              <a:lnTo>
                <a:pt x="5692155" y="208068"/>
              </a:lnTo>
              <a:lnTo>
                <a:pt x="5683884" y="220340"/>
              </a:lnTo>
              <a:lnTo>
                <a:pt x="5671613" y="228614"/>
              </a:lnTo>
              <a:lnTo>
                <a:pt x="5656580" y="231647"/>
              </a:lnTo>
              <a:lnTo>
                <a:pt x="38607" y="231647"/>
              </a:lnTo>
              <a:lnTo>
                <a:pt x="23574" y="228614"/>
              </a:lnTo>
              <a:lnTo>
                <a:pt x="11302" y="220340"/>
              </a:lnTo>
              <a:lnTo>
                <a:pt x="3032" y="208068"/>
              </a:lnTo>
              <a:lnTo>
                <a:pt x="0" y="193039"/>
              </a:lnTo>
              <a:lnTo>
                <a:pt x="0" y="38607"/>
              </a:lnTo>
              <a:close/>
            </a:path>
          </a:pathLst>
        </a:custGeom>
        <a:noFill xmlns:a="http://schemas.openxmlformats.org/drawingml/2006/main"/>
        <a:ln xmlns:a="http://schemas.openxmlformats.org/drawingml/2006/main" w="38099">
          <a:solidFill>
            <a:srgbClr val="CCECFF"/>
          </a:solidFill>
        </a:ln>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sz="1350"/>
        </a:p>
      </cdr:txBody>
    </cdr:sp>
  </cdr:relSizeAnchor>
  <cdr:relSizeAnchor xmlns:cdr="http://schemas.openxmlformats.org/drawingml/2006/chartDrawing">
    <cdr:from>
      <cdr:x>0</cdr:x>
      <cdr:y>0.10774</cdr:y>
    </cdr:from>
    <cdr:to>
      <cdr:x>0.6197</cdr:x>
      <cdr:y>0.17172</cdr:y>
    </cdr:to>
    <cdr:sp macro="" textlink="">
      <cdr:nvSpPr>
        <cdr:cNvPr id="6" name="object 9">
          <a:extLst xmlns:a="http://schemas.openxmlformats.org/drawingml/2006/main">
            <a:ext uri="{FF2B5EF4-FFF2-40B4-BE49-F238E27FC236}">
              <a16:creationId xmlns:a16="http://schemas.microsoft.com/office/drawing/2014/main" id="{4DA0D285-A489-BFB6-437C-6F4B9A693D4B}"/>
            </a:ext>
          </a:extLst>
        </cdr:cNvPr>
        <cdr:cNvSpPr/>
      </cdr:nvSpPr>
      <cdr:spPr>
        <a:xfrm xmlns:a="http://schemas.openxmlformats.org/drawingml/2006/main">
          <a:off x="0" y="738909"/>
          <a:ext cx="7555345" cy="438726"/>
        </a:xfrm>
        <a:custGeom xmlns:a="http://schemas.openxmlformats.org/drawingml/2006/main">
          <a:avLst/>
          <a:gdLst/>
          <a:ahLst/>
          <a:cxnLst/>
          <a:rect l="l" t="t" r="r" b="b"/>
          <a:pathLst>
            <a:path w="5695315" h="231775">
              <a:moveTo>
                <a:pt x="0" y="38607"/>
              </a:moveTo>
              <a:lnTo>
                <a:pt x="3032" y="23579"/>
              </a:lnTo>
              <a:lnTo>
                <a:pt x="11303" y="11307"/>
              </a:lnTo>
              <a:lnTo>
                <a:pt x="23574" y="3033"/>
              </a:lnTo>
              <a:lnTo>
                <a:pt x="38607" y="0"/>
              </a:lnTo>
              <a:lnTo>
                <a:pt x="5656580" y="0"/>
              </a:lnTo>
              <a:lnTo>
                <a:pt x="5671613" y="3033"/>
              </a:lnTo>
              <a:lnTo>
                <a:pt x="5683884" y="11307"/>
              </a:lnTo>
              <a:lnTo>
                <a:pt x="5692155" y="23579"/>
              </a:lnTo>
              <a:lnTo>
                <a:pt x="5695187" y="38607"/>
              </a:lnTo>
              <a:lnTo>
                <a:pt x="5695187" y="193039"/>
              </a:lnTo>
              <a:lnTo>
                <a:pt x="5692155" y="208068"/>
              </a:lnTo>
              <a:lnTo>
                <a:pt x="5683884" y="220340"/>
              </a:lnTo>
              <a:lnTo>
                <a:pt x="5671613" y="228614"/>
              </a:lnTo>
              <a:lnTo>
                <a:pt x="5656580" y="231647"/>
              </a:lnTo>
              <a:lnTo>
                <a:pt x="38607" y="231647"/>
              </a:lnTo>
              <a:lnTo>
                <a:pt x="23574" y="228614"/>
              </a:lnTo>
              <a:lnTo>
                <a:pt x="11302" y="220340"/>
              </a:lnTo>
              <a:lnTo>
                <a:pt x="3032" y="208068"/>
              </a:lnTo>
              <a:lnTo>
                <a:pt x="0" y="193039"/>
              </a:lnTo>
              <a:lnTo>
                <a:pt x="0" y="38607"/>
              </a:lnTo>
              <a:close/>
            </a:path>
          </a:pathLst>
        </a:custGeom>
        <a:noFill xmlns:a="http://schemas.openxmlformats.org/drawingml/2006/main"/>
        <a:ln xmlns:a="http://schemas.openxmlformats.org/drawingml/2006/main" w="38099">
          <a:solidFill>
            <a:schemeClr val="accent2">
              <a:lumMod val="20000"/>
              <a:lumOff val="80000"/>
            </a:schemeClr>
          </a:solidFill>
        </a:ln>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sz="1350"/>
        </a:p>
      </cdr:txBody>
    </cdr:sp>
  </cdr:relSizeAnchor>
  <cdr:relSizeAnchor xmlns:cdr="http://schemas.openxmlformats.org/drawingml/2006/chartDrawing">
    <cdr:from>
      <cdr:x>0</cdr:x>
      <cdr:y>0.53535</cdr:y>
    </cdr:from>
    <cdr:to>
      <cdr:x>0.6197</cdr:x>
      <cdr:y>0.66801</cdr:y>
    </cdr:to>
    <cdr:sp macro="" textlink="">
      <cdr:nvSpPr>
        <cdr:cNvPr id="7" name="object 9">
          <a:extLst xmlns:a="http://schemas.openxmlformats.org/drawingml/2006/main">
            <a:ext uri="{FF2B5EF4-FFF2-40B4-BE49-F238E27FC236}">
              <a16:creationId xmlns:a16="http://schemas.microsoft.com/office/drawing/2014/main" id="{4DA0D285-A489-BFB6-437C-6F4B9A693D4B}"/>
            </a:ext>
          </a:extLst>
        </cdr:cNvPr>
        <cdr:cNvSpPr/>
      </cdr:nvSpPr>
      <cdr:spPr>
        <a:xfrm xmlns:a="http://schemas.openxmlformats.org/drawingml/2006/main">
          <a:off x="0" y="3671453"/>
          <a:ext cx="7555345" cy="909783"/>
        </a:xfrm>
        <a:custGeom xmlns:a="http://schemas.openxmlformats.org/drawingml/2006/main">
          <a:avLst/>
          <a:gdLst/>
          <a:ahLst/>
          <a:cxnLst/>
          <a:rect l="l" t="t" r="r" b="b"/>
          <a:pathLst>
            <a:path w="5695315" h="231775">
              <a:moveTo>
                <a:pt x="0" y="38607"/>
              </a:moveTo>
              <a:lnTo>
                <a:pt x="3032" y="23579"/>
              </a:lnTo>
              <a:lnTo>
                <a:pt x="11303" y="11307"/>
              </a:lnTo>
              <a:lnTo>
                <a:pt x="23574" y="3033"/>
              </a:lnTo>
              <a:lnTo>
                <a:pt x="38607" y="0"/>
              </a:lnTo>
              <a:lnTo>
                <a:pt x="5656580" y="0"/>
              </a:lnTo>
              <a:lnTo>
                <a:pt x="5671613" y="3033"/>
              </a:lnTo>
              <a:lnTo>
                <a:pt x="5683884" y="11307"/>
              </a:lnTo>
              <a:lnTo>
                <a:pt x="5692155" y="23579"/>
              </a:lnTo>
              <a:lnTo>
                <a:pt x="5695187" y="38607"/>
              </a:lnTo>
              <a:lnTo>
                <a:pt x="5695187" y="193039"/>
              </a:lnTo>
              <a:lnTo>
                <a:pt x="5692155" y="208068"/>
              </a:lnTo>
              <a:lnTo>
                <a:pt x="5683884" y="220340"/>
              </a:lnTo>
              <a:lnTo>
                <a:pt x="5671613" y="228614"/>
              </a:lnTo>
              <a:lnTo>
                <a:pt x="5656580" y="231647"/>
              </a:lnTo>
              <a:lnTo>
                <a:pt x="38607" y="231647"/>
              </a:lnTo>
              <a:lnTo>
                <a:pt x="23574" y="228614"/>
              </a:lnTo>
              <a:lnTo>
                <a:pt x="11302" y="220340"/>
              </a:lnTo>
              <a:lnTo>
                <a:pt x="3032" y="208068"/>
              </a:lnTo>
              <a:lnTo>
                <a:pt x="0" y="193039"/>
              </a:lnTo>
              <a:lnTo>
                <a:pt x="0" y="38607"/>
              </a:lnTo>
              <a:close/>
            </a:path>
          </a:pathLst>
        </a:custGeom>
        <a:noFill xmlns:a="http://schemas.openxmlformats.org/drawingml/2006/main"/>
        <a:ln xmlns:a="http://schemas.openxmlformats.org/drawingml/2006/main" w="38099">
          <a:solidFill>
            <a:srgbClr val="92D050"/>
          </a:solidFill>
        </a:ln>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sz="135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3E47F476-161E-4A04-A0FB-965A0EEB43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a:extLst>
              <a:ext uri="{FF2B5EF4-FFF2-40B4-BE49-F238E27FC236}">
                <a16:creationId xmlns:a16="http://schemas.microsoft.com/office/drawing/2014/main" id="{832E49AB-875B-42C8-941C-0DE0DBD2D3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28372EE-C5CF-4668-A608-C008DB1672CC}" type="datetime1">
              <a:rPr lang="es-ES" smtClean="0"/>
              <a:t>27/11/2024</a:t>
            </a:fld>
            <a:endParaRPr lang="es-ES" dirty="0"/>
          </a:p>
        </p:txBody>
      </p:sp>
      <p:sp>
        <p:nvSpPr>
          <p:cNvPr id="4" name="Marcador de posición de pie de página 3">
            <a:extLst>
              <a:ext uri="{FF2B5EF4-FFF2-40B4-BE49-F238E27FC236}">
                <a16:creationId xmlns:a16="http://schemas.microsoft.com/office/drawing/2014/main" id="{23EFBA4A-EC84-4A1C-951D-F76333FEE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60085306-E124-4DA3-9455-10E28A78FE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5FAA0D8-202C-4D3D-887A-429ECB6FFB65}" type="slidenum">
              <a:rPr lang="es-ES" smtClean="0"/>
              <a:t>‹Nº›</a:t>
            </a:fld>
            <a:endParaRPr lang="es-ES" dirty="0"/>
          </a:p>
        </p:txBody>
      </p:sp>
    </p:spTree>
    <p:extLst>
      <p:ext uri="{BB962C8B-B14F-4D97-AF65-F5344CB8AC3E}">
        <p14:creationId xmlns:p14="http://schemas.microsoft.com/office/powerpoint/2010/main" val="223340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0854F-5177-49C6-A95F-B517BC4C227F}" type="datetime1">
              <a:rPr lang="es-ES" smtClean="0"/>
              <a:pPr/>
              <a:t>27/11/2024</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014E932-560F-4669-93FB-097F2F5C1185}" type="slidenum">
              <a:rPr lang="es-ES" noProof="0" smtClean="0"/>
              <a:t>‹Nº›</a:t>
            </a:fld>
            <a:endParaRPr lang="es-ES" noProof="0" dirty="0"/>
          </a:p>
        </p:txBody>
      </p:sp>
    </p:spTree>
    <p:extLst>
      <p:ext uri="{BB962C8B-B14F-4D97-AF65-F5344CB8AC3E}">
        <p14:creationId xmlns:p14="http://schemas.microsoft.com/office/powerpoint/2010/main" val="419864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014E932-560F-4669-93FB-097F2F5C1185}" type="slidenum">
              <a:rPr lang="es-ES" smtClean="0"/>
              <a:t>1</a:t>
            </a:fld>
            <a:endParaRPr lang="es-ES" dirty="0"/>
          </a:p>
        </p:txBody>
      </p:sp>
    </p:spTree>
    <p:extLst>
      <p:ext uri="{BB962C8B-B14F-4D97-AF65-F5344CB8AC3E}">
        <p14:creationId xmlns:p14="http://schemas.microsoft.com/office/powerpoint/2010/main" val="97814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11</a:t>
            </a:fld>
            <a:endParaRPr lang="es-ES" noProof="0" dirty="0"/>
          </a:p>
        </p:txBody>
      </p:sp>
    </p:spTree>
    <p:extLst>
      <p:ext uri="{BB962C8B-B14F-4D97-AF65-F5344CB8AC3E}">
        <p14:creationId xmlns:p14="http://schemas.microsoft.com/office/powerpoint/2010/main" val="18622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12</a:t>
            </a:fld>
            <a:endParaRPr lang="es-ES" noProof="0" dirty="0"/>
          </a:p>
        </p:txBody>
      </p:sp>
    </p:spTree>
    <p:extLst>
      <p:ext uri="{BB962C8B-B14F-4D97-AF65-F5344CB8AC3E}">
        <p14:creationId xmlns:p14="http://schemas.microsoft.com/office/powerpoint/2010/main" val="90641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13</a:t>
            </a:fld>
            <a:endParaRPr lang="es-ES" noProof="0" dirty="0"/>
          </a:p>
        </p:txBody>
      </p:sp>
    </p:spTree>
    <p:extLst>
      <p:ext uri="{BB962C8B-B14F-4D97-AF65-F5344CB8AC3E}">
        <p14:creationId xmlns:p14="http://schemas.microsoft.com/office/powerpoint/2010/main" val="208338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Quizá poner solo el actualizado</a:t>
            </a:r>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14</a:t>
            </a:fld>
            <a:endParaRPr lang="es-ES" noProof="0" dirty="0"/>
          </a:p>
        </p:txBody>
      </p:sp>
    </p:spTree>
    <p:extLst>
      <p:ext uri="{BB962C8B-B14F-4D97-AF65-F5344CB8AC3E}">
        <p14:creationId xmlns:p14="http://schemas.microsoft.com/office/powerpoint/2010/main" val="157191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15</a:t>
            </a:fld>
            <a:endParaRPr lang="es-ES" noProof="0" dirty="0"/>
          </a:p>
        </p:txBody>
      </p:sp>
    </p:spTree>
    <p:extLst>
      <p:ext uri="{BB962C8B-B14F-4D97-AF65-F5344CB8AC3E}">
        <p14:creationId xmlns:p14="http://schemas.microsoft.com/office/powerpoint/2010/main" val="260107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16</a:t>
            </a:fld>
            <a:endParaRPr lang="es-ES" noProof="0" dirty="0"/>
          </a:p>
        </p:txBody>
      </p:sp>
    </p:spTree>
    <p:extLst>
      <p:ext uri="{BB962C8B-B14F-4D97-AF65-F5344CB8AC3E}">
        <p14:creationId xmlns:p14="http://schemas.microsoft.com/office/powerpoint/2010/main" val="324749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Mi compañera Rosario ha expuesto la estimación del lucro cesante para el caso en que la oveja de baja no es repuesta por otra.</a:t>
            </a:r>
          </a:p>
          <a:p>
            <a:endParaRPr lang="es-ES" dirty="0"/>
          </a:p>
          <a:p>
            <a:r>
              <a:rPr lang="es-ES" dirty="0"/>
              <a:t>Sin embargo, si la empresa quiere mantener la capacidad productiva de la explotación, deberá reponerla y en este caso cabe hablar de un quebranto económico para la explotación, cuya estimación depende de cuándo se produzca la muerte:</a:t>
            </a:r>
          </a:p>
          <a:p>
            <a:endParaRPr lang="es-ES" dirty="0"/>
          </a:p>
          <a:p>
            <a:r>
              <a:rPr lang="es-ES" dirty="0"/>
              <a:t>Si se produce durante el primer año de vida, la cordera no se reemplaza por otra y su coste es absorbido por la explotación (valor de nacimiento más costes de mantenimiento según meses de vida).</a:t>
            </a:r>
          </a:p>
          <a:p>
            <a:endParaRPr lang="es-ES" dirty="0"/>
          </a:p>
          <a:p>
            <a:r>
              <a:rPr lang="es-ES" dirty="0"/>
              <a:t>Si la muerte se produce al final del segundo año de vida, y en los años sucesivos, el quebranto tiene dos componentes:</a:t>
            </a:r>
          </a:p>
          <a:p>
            <a:endParaRPr lang="es-ES" dirty="0"/>
          </a:p>
          <a:p>
            <a:r>
              <a:rPr lang="es-ES" dirty="0"/>
              <a:t>Uno por el coste no recuperado de la oveja que ha sido baja (que viene determinado, principalmente, por el coste al nacimiento que está pendiente de recuperar)</a:t>
            </a:r>
          </a:p>
          <a:p>
            <a:endParaRPr lang="es-ES" dirty="0"/>
          </a:p>
          <a:p>
            <a:r>
              <a:rPr lang="es-ES" dirty="0"/>
              <a:t>Otro por el coste de recriar una cordera para sustituir a la de baja. Esta cordera podría haberse vendido, renunciando la explotación a su precio de venta y además hay que criarla durante 1 año, con sus correspondientes costes, hasta que alcance su capacidad reproductiva.</a:t>
            </a:r>
          </a:p>
          <a:p>
            <a:endParaRPr lang="es-ES" dirty="0"/>
          </a:p>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17</a:t>
            </a:fld>
            <a:endParaRPr lang="es-ES" noProof="0" dirty="0"/>
          </a:p>
        </p:txBody>
      </p:sp>
    </p:spTree>
    <p:extLst>
      <p:ext uri="{BB962C8B-B14F-4D97-AF65-F5344CB8AC3E}">
        <p14:creationId xmlns:p14="http://schemas.microsoft.com/office/powerpoint/2010/main" val="145451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18</a:t>
            </a:fld>
            <a:endParaRPr lang="es-ES" noProof="0" dirty="0"/>
          </a:p>
        </p:txBody>
      </p:sp>
    </p:spTree>
    <p:extLst>
      <p:ext uri="{BB962C8B-B14F-4D97-AF65-F5344CB8AC3E}">
        <p14:creationId xmlns:p14="http://schemas.microsoft.com/office/powerpoint/2010/main" val="28492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la tercera parte del trabajo hemos cuantificado el impacto que se produciría en la rentabilidad de las explotaciones si se lograsen aplicar de forma exitosa los resultados obtenidos en los objetivos 1, 2 y 3 del proyecto,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ello hemos utilizado datos de resultados reproductivos y económicos de las 9 ganaderías bajo estudio, con datos medios del periodo 2019 a 2023.</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48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investigación realizada pretende incidir en las tasas de fertilidad de IA y, como vemos en la gráfica, generalmente a mayor FERT IA (color claro) se obtienen mejores tasas reposición con hijas de IA (entendidas como hembras inscritas en el LG) (color oscuro)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Esto ocurre en la mayor parte de las ganaderías, pero depende del porcentaje de bajas.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 media…</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15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014E932-560F-4669-93FB-097F2F5C1185}" type="slidenum">
              <a:rPr lang="es-ES" smtClean="0"/>
              <a:t>2</a:t>
            </a:fld>
            <a:endParaRPr lang="es-ES" dirty="0"/>
          </a:p>
        </p:txBody>
      </p:sp>
    </p:spTree>
    <p:extLst>
      <p:ext uri="{BB962C8B-B14F-4D97-AF65-F5344CB8AC3E}">
        <p14:creationId xmlns:p14="http://schemas.microsoft.com/office/powerpoint/2010/main" val="18065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término medio, un 60% de las hembras nacidas de IA llegan a ser hembras de reposición en las 9 ganaderías analizadas. </a:t>
            </a:r>
          </a:p>
          <a:p>
            <a:endParaRPr lang="es-ES" dirty="0"/>
          </a:p>
          <a:p>
            <a:r>
              <a:rPr lang="es-ES" dirty="0"/>
              <a:t>La eficiencia en reposición de IA se convierte en una variable clave para el éxito empresarial, dado que la rentabilidad se eleva cuanto mayor sea el porcentaje de conexión en el rebaño.</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735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efecto sobre la rentabilidad puede verse, por ejemplo, utilizando los datos de la Finca de la Nava donde se han estimado los resultados de explotación por oveja, comparando los obtenidos por una hija de IA (línea naranja) respecto a 1 oveja de PC y MN (línea verde) a lo largo de su vida útil (5 partos).</a:t>
            </a:r>
          </a:p>
          <a:p>
            <a:r>
              <a:rPr lang="es-ES" dirty="0"/>
              <a:t>Esta diferencia entre ellas tiene su origen en la mayor producción de leche que presentan las hijas de IA, que, como ya se ha comentado, para la media de ganaderías de AGRAMA se sitúa en 8 litros por lactación.</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931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concreto, la mayor producción de leche afecta directamente al nivel de ingresos,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como vemos en esta gráfica donde volvemos a observar a las 9 ganaderías analizadas.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comparamos los ingresos por leche de 1 hijas de IA frente a 1 hija de PC-MN, la primera genera de media de 57 € más en el total de vida útil.</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337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agrupamos a las 9 ganaderías en función del tipo de mano de obra y de su número de cabezas, observamos cómo en las ganaderías de MDO asalariada y menos de 1800 cabezas, el ingreso incremental por hijas de IA es el más alto, de media 61 €. A este respecto, cabe señalar que se trata del grupo de ganaderías con un mayor porcentaje medio de conexión (23%) (hijas de IA sobre total de censo). </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54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consideramos ahora el total de hijas de IA de cada ganadería de las 9 analizadas, la mayor producción de leche para las hijas de IA se traduce en un ingreso incremental al final de 5 lactaciones cercano a los 14.000 €.</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45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Elevar el % FERT IA, es decir, en el número de hembras nacidas de IA mejora los ingresos, pero también es preciso reducir el porcentaje de bajas, entendido como las corderas de IA que no llegan a inscribirse, normalmente por muerte. Según el análisis del lucro cesante realizado en la Finca la Nava del Conejo,  la pérdida de una cordera nacida y muerta al nacimiento se estima en 51 €.</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877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Para terminar, </a:t>
            </a:r>
            <a:r>
              <a:rPr lang="es-ES" dirty="0"/>
              <a:t>solo queremos comentar que además de los resultados expuestos, estamos trabajando para plantear un cuadro de mando para la gestión que </a:t>
            </a:r>
            <a:r>
              <a:rPr lang="es-ES" dirty="0" err="1"/>
              <a:t>inclya</a:t>
            </a:r>
            <a:r>
              <a:rPr lang="es-ES" dirty="0"/>
              <a:t> indicadores capaces de medir la economía, la eficacia y la eficiencia en el sector, utilizando variables obtenidas como el coste de las actividades.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932-560F-4669-93FB-097F2F5C11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96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014E932-560F-4669-93FB-097F2F5C1185}" type="slidenum">
              <a:rPr lang="es-ES" smtClean="0"/>
              <a:t>28</a:t>
            </a:fld>
            <a:endParaRPr lang="es-ES" dirty="0"/>
          </a:p>
        </p:txBody>
      </p:sp>
    </p:spTree>
    <p:extLst>
      <p:ext uri="{BB962C8B-B14F-4D97-AF65-F5344CB8AC3E}">
        <p14:creationId xmlns:p14="http://schemas.microsoft.com/office/powerpoint/2010/main" val="265457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014E932-560F-4669-93FB-097F2F5C1185}" type="slidenum">
              <a:rPr lang="es-ES" smtClean="0"/>
              <a:t>3</a:t>
            </a:fld>
            <a:endParaRPr lang="es-ES" dirty="0"/>
          </a:p>
        </p:txBody>
      </p:sp>
    </p:spTree>
    <p:extLst>
      <p:ext uri="{BB962C8B-B14F-4D97-AF65-F5344CB8AC3E}">
        <p14:creationId xmlns:p14="http://schemas.microsoft.com/office/powerpoint/2010/main" val="126054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5</a:t>
            </a:fld>
            <a:endParaRPr lang="es-ES" noProof="0" dirty="0"/>
          </a:p>
        </p:txBody>
      </p:sp>
    </p:spTree>
    <p:extLst>
      <p:ext uri="{BB962C8B-B14F-4D97-AF65-F5344CB8AC3E}">
        <p14:creationId xmlns:p14="http://schemas.microsoft.com/office/powerpoint/2010/main" val="359262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 que ellos proponen es lo mismo, pero modificando los nombres</a:t>
            </a:r>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6</a:t>
            </a:fld>
            <a:endParaRPr lang="es-ES" noProof="0" dirty="0"/>
          </a:p>
        </p:txBody>
      </p:sp>
    </p:spTree>
    <p:extLst>
      <p:ext uri="{BB962C8B-B14F-4D97-AF65-F5344CB8AC3E}">
        <p14:creationId xmlns:p14="http://schemas.microsoft.com/office/powerpoint/2010/main" val="210825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 que ellos proponen es lo mismo, pero modificando los nombres</a:t>
            </a:r>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7</a:t>
            </a:fld>
            <a:endParaRPr lang="es-ES" noProof="0" dirty="0"/>
          </a:p>
        </p:txBody>
      </p:sp>
    </p:spTree>
    <p:extLst>
      <p:ext uri="{BB962C8B-B14F-4D97-AF65-F5344CB8AC3E}">
        <p14:creationId xmlns:p14="http://schemas.microsoft.com/office/powerpoint/2010/main" val="417569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actividad Alimentación, si no recibe coste de las auxiliares, se podría quitar de aquí.</a:t>
            </a:r>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8</a:t>
            </a:fld>
            <a:endParaRPr lang="es-ES" noProof="0" dirty="0"/>
          </a:p>
        </p:txBody>
      </p:sp>
    </p:spTree>
    <p:extLst>
      <p:ext uri="{BB962C8B-B14F-4D97-AF65-F5344CB8AC3E}">
        <p14:creationId xmlns:p14="http://schemas.microsoft.com/office/powerpoint/2010/main" val="56595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9</a:t>
            </a:fld>
            <a:endParaRPr lang="es-ES" noProof="0" dirty="0"/>
          </a:p>
        </p:txBody>
      </p:sp>
    </p:spTree>
    <p:extLst>
      <p:ext uri="{BB962C8B-B14F-4D97-AF65-F5344CB8AC3E}">
        <p14:creationId xmlns:p14="http://schemas.microsoft.com/office/powerpoint/2010/main" val="96372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014E932-560F-4669-93FB-097F2F5C1185}" type="slidenum">
              <a:rPr lang="es-ES" noProof="0" smtClean="0"/>
              <a:t>10</a:t>
            </a:fld>
            <a:endParaRPr lang="es-ES" noProof="0" dirty="0"/>
          </a:p>
        </p:txBody>
      </p:sp>
    </p:spTree>
    <p:extLst>
      <p:ext uri="{BB962C8B-B14F-4D97-AF65-F5344CB8AC3E}">
        <p14:creationId xmlns:p14="http://schemas.microsoft.com/office/powerpoint/2010/main" val="1143608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915128" y="1397977"/>
            <a:ext cx="8361229" cy="3007447"/>
          </a:xfrm>
        </p:spPr>
        <p:txBody>
          <a:bodyPr rtlCol="0" anchor="ctr" anchorCtr="0">
            <a:noAutofit/>
          </a:bodyPr>
          <a:lstStyle>
            <a:lvl1pPr algn="ctr">
              <a:defRPr sz="6600" cap="none" baseline="0">
                <a:solidFill>
                  <a:schemeClr val="tx2"/>
                </a:solidFill>
              </a:defRPr>
            </a:lvl1pPr>
          </a:lstStyle>
          <a:p>
            <a:pPr rtl="0"/>
            <a:r>
              <a:rPr lang="es-ES" noProof="0" dirty="0"/>
              <a:t>Haga clic para modificar el estilo de título del patrón</a:t>
            </a:r>
          </a:p>
        </p:txBody>
      </p:sp>
      <p:sp>
        <p:nvSpPr>
          <p:cNvPr id="3" name="Subtítulo 2"/>
          <p:cNvSpPr>
            <a:spLocks noGrp="1"/>
          </p:cNvSpPr>
          <p:nvPr>
            <p:ph type="subTitle" idx="1"/>
          </p:nvPr>
        </p:nvSpPr>
        <p:spPr>
          <a:xfrm>
            <a:off x="2679906" y="4475023"/>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56334E0E-2BE8-473E-A3E1-36878C0256A3}" type="datetime1">
              <a:rPr lang="es-ES" noProof="0" smtClean="0"/>
              <a:t>27/11/2024</a:t>
            </a:fld>
            <a:endParaRPr lang="es-ES" noProof="0" dirty="0"/>
          </a:p>
        </p:txBody>
      </p:sp>
      <p:sp>
        <p:nvSpPr>
          <p:cNvPr id="5" name="Marcador de posición de pie de página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r>
              <a:rPr lang="es-ES" noProof="0"/>
              <a:t>Agregar un pie de página </a:t>
            </a:r>
            <a:endParaRPr lang="es-ES" noProof="0" dirty="0"/>
          </a:p>
        </p:txBody>
      </p:sp>
      <p:sp>
        <p:nvSpPr>
          <p:cNvPr id="6" name="Marcador de posición de número de diapositiva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B38049E5-7B53-4E85-8972-7D6C4BCE5BB9}" type="slidenum">
              <a:rPr lang="es-ES" noProof="0" smtClean="0"/>
              <a:t>‹Nº›</a:t>
            </a:fld>
            <a:endParaRPr lang="es-ES" noProof="0" dirty="0"/>
          </a:p>
        </p:txBody>
      </p:sp>
      <p:sp>
        <p:nvSpPr>
          <p:cNvPr id="13" name="Forma de L 12">
            <a:extLst>
              <a:ext uri="{FF2B5EF4-FFF2-40B4-BE49-F238E27FC236}">
                <a16:creationId xmlns:a16="http://schemas.microsoft.com/office/drawing/2014/main" id="{79965FD7-DA9A-4AFB-B8C8-34AC1FEE9F72}"/>
              </a:ext>
            </a:extLst>
          </p:cNvPr>
          <p:cNvSpPr/>
          <p:nvPr userDrawn="1"/>
        </p:nvSpPr>
        <p:spPr>
          <a:xfrm flipV="1">
            <a:off x="887674" y="726883"/>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15" name="Forma de L 14">
            <a:extLst>
              <a:ext uri="{FF2B5EF4-FFF2-40B4-BE49-F238E27FC236}">
                <a16:creationId xmlns:a16="http://schemas.microsoft.com/office/drawing/2014/main" id="{92465177-72B9-4DCF-8F98-0C79F3EE32EC}"/>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8" name="Forma de L 7">
            <a:extLst>
              <a:ext uri="{FF2B5EF4-FFF2-40B4-BE49-F238E27FC236}">
                <a16:creationId xmlns:a16="http://schemas.microsoft.com/office/drawing/2014/main" id="{B5516E7A-AEB0-4772-8098-8B0F8B5F1126}"/>
              </a:ext>
            </a:extLst>
          </p:cNvPr>
          <p:cNvSpPr/>
          <p:nvPr userDrawn="1"/>
        </p:nvSpPr>
        <p:spPr>
          <a:xfrm flipV="1">
            <a:off x="752858" y="609652"/>
            <a:ext cx="3152309" cy="4408489"/>
          </a:xfrm>
          <a:prstGeom prst="corner">
            <a:avLst>
              <a:gd name="adj1" fmla="val 6149"/>
              <a:gd name="adj2" fmla="val 6814"/>
            </a:avLst>
          </a:prstGeom>
          <a:solidFill>
            <a:schemeClr val="accent3">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12" name="Forma de L 11">
            <a:extLst>
              <a:ext uri="{FF2B5EF4-FFF2-40B4-BE49-F238E27FC236}">
                <a16:creationId xmlns:a16="http://schemas.microsoft.com/office/drawing/2014/main" id="{E864F603-D3F0-4241-9005-3F6C3BD62BEF}"/>
              </a:ext>
            </a:extLst>
          </p:cNvPr>
          <p:cNvSpPr/>
          <p:nvPr userDrawn="1"/>
        </p:nvSpPr>
        <p:spPr>
          <a:xfrm flipH="1">
            <a:off x="8286318" y="1685652"/>
            <a:ext cx="3152309" cy="4408489"/>
          </a:xfrm>
          <a:prstGeom prst="corner">
            <a:avLst>
              <a:gd name="adj1" fmla="val 6773"/>
              <a:gd name="adj2" fmla="val 6814"/>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pic>
        <p:nvPicPr>
          <p:cNvPr id="18" name="Imagen 17" descr="Logotipo&#10;&#10;Descripción generada automáticamente">
            <a:extLst>
              <a:ext uri="{FF2B5EF4-FFF2-40B4-BE49-F238E27FC236}">
                <a16:creationId xmlns:a16="http://schemas.microsoft.com/office/drawing/2014/main" id="{EB7532D1-9626-495D-A5A1-E0FC9C97E2D4}"/>
              </a:ext>
            </a:extLst>
          </p:cNvPr>
          <p:cNvPicPr>
            <a:picLocks noChangeAspect="1"/>
          </p:cNvPicPr>
          <p:nvPr userDrawn="1"/>
        </p:nvPicPr>
        <p:blipFill>
          <a:blip r:embed="rId2"/>
          <a:stretch>
            <a:fillRect/>
          </a:stretch>
        </p:blipFill>
        <p:spPr>
          <a:xfrm>
            <a:off x="9734526" y="186252"/>
            <a:ext cx="2035352" cy="1144416"/>
          </a:xfrm>
          <a:prstGeom prst="rect">
            <a:avLst/>
          </a:prstGeom>
        </p:spPr>
      </p:pic>
    </p:spTree>
    <p:extLst>
      <p:ext uri="{BB962C8B-B14F-4D97-AF65-F5344CB8AC3E}">
        <p14:creationId xmlns:p14="http://schemas.microsoft.com/office/powerpoint/2010/main" val="9012958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normAutofit/>
          </a:bodyPr>
          <a:lstStyle>
            <a:lvl1pPr>
              <a:defRPr sz="4800">
                <a:solidFill>
                  <a:schemeClr val="tx2"/>
                </a:solidFill>
              </a:defRPr>
            </a:lvl1pPr>
          </a:lstStyle>
          <a:p>
            <a:pPr rtl="0"/>
            <a:r>
              <a:rPr lang="es-ES" noProof="0" dirty="0"/>
              <a:t>Haga clic para modificar el estilo de título del patrón</a:t>
            </a:r>
          </a:p>
        </p:txBody>
      </p:sp>
      <p:sp>
        <p:nvSpPr>
          <p:cNvPr id="3" name="Marcador de posición de contenido 2"/>
          <p:cNvSpPr>
            <a:spLocks noGrp="1"/>
          </p:cNvSpPr>
          <p:nvPr>
            <p:ph sz="half" idx="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p:cNvSpPr>
            <a:spLocks noGrp="1"/>
          </p:cNvSpPr>
          <p:nvPr>
            <p:ph type="dt" sz="half" idx="10"/>
          </p:nvPr>
        </p:nvSpPr>
        <p:spPr/>
        <p:txBody>
          <a:bodyPr rtlCol="0"/>
          <a:lstStyle/>
          <a:p>
            <a:pPr rtl="0"/>
            <a:fld id="{44B2DC17-7161-4924-ABB7-7C88317B86B0}" type="datetime1">
              <a:rPr lang="es-ES" noProof="0" smtClean="0"/>
              <a:t>27/11/2024</a:t>
            </a:fld>
            <a:endParaRPr lang="es-ES" noProof="0" dirty="0"/>
          </a:p>
        </p:txBody>
      </p:sp>
      <p:sp>
        <p:nvSpPr>
          <p:cNvPr id="6" name="Marcador de posición de pie de página 5"/>
          <p:cNvSpPr>
            <a:spLocks noGrp="1"/>
          </p:cNvSpPr>
          <p:nvPr>
            <p:ph type="ftr" sz="quarter" idx="11"/>
          </p:nvPr>
        </p:nvSpPr>
        <p:spPr/>
        <p:txBody>
          <a:bodyPr rtlCol="0"/>
          <a:lstStyle/>
          <a:p>
            <a:pPr algn="ctr" rtl="0"/>
            <a:r>
              <a:rPr lang="es-ES" noProof="0"/>
              <a:t>Agregar un pie de página </a:t>
            </a:r>
            <a:endParaRPr lang="es-ES" noProof="0" dirty="0"/>
          </a:p>
        </p:txBody>
      </p:sp>
      <p:sp>
        <p:nvSpPr>
          <p:cNvPr id="7" name="Marcador de posición de número de diapositiva 6"/>
          <p:cNvSpPr>
            <a:spLocks noGrp="1"/>
          </p:cNvSpPr>
          <p:nvPr>
            <p:ph type="sldNum" sz="quarter" idx="12"/>
          </p:nvPr>
        </p:nvSpPr>
        <p:spPr/>
        <p:txBody>
          <a:bodyPr rtlCol="0"/>
          <a:lstStyle/>
          <a:p>
            <a:pPr rtl="0"/>
            <a:fld id="{B38049E5-7B53-4E85-8972-7D6C4BCE5BB9}" type="slidenum">
              <a:rPr lang="es-ES" noProof="0" smtClean="0"/>
              <a:t>‹Nº›</a:t>
            </a:fld>
            <a:endParaRPr lang="es-ES" noProof="0" dirty="0"/>
          </a:p>
        </p:txBody>
      </p:sp>
    </p:spTree>
    <p:extLst>
      <p:ext uri="{BB962C8B-B14F-4D97-AF65-F5344CB8AC3E}">
        <p14:creationId xmlns:p14="http://schemas.microsoft.com/office/powerpoint/2010/main" val="296885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71600" y="685800"/>
            <a:ext cx="9601200" cy="1485900"/>
          </a:xfrm>
        </p:spPr>
        <p:txBody>
          <a:bodyPr rtlCol="0">
            <a:normAutofit/>
          </a:bodyPr>
          <a:lstStyle>
            <a:lvl1pPr>
              <a:defRPr sz="4800">
                <a:solidFill>
                  <a:schemeClr val="tx2"/>
                </a:solidFill>
              </a:defRPr>
            </a:lvl1p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p>
            <a:pPr rtl="0"/>
            <a:fld id="{C9A9D708-973A-4278-A6D0-29C3415E1223}" type="datetime1">
              <a:rPr lang="es-ES" noProof="0" smtClean="0"/>
              <a:t>27/11/2024</a:t>
            </a:fld>
            <a:endParaRPr lang="es-ES" noProof="0" dirty="0"/>
          </a:p>
        </p:txBody>
      </p:sp>
      <p:sp>
        <p:nvSpPr>
          <p:cNvPr id="8" name="Marcador de posición de pie de página 7"/>
          <p:cNvSpPr>
            <a:spLocks noGrp="1"/>
          </p:cNvSpPr>
          <p:nvPr>
            <p:ph type="ftr" sz="quarter" idx="11"/>
          </p:nvPr>
        </p:nvSpPr>
        <p:spPr/>
        <p:txBody>
          <a:bodyPr rtlCol="0"/>
          <a:lstStyle/>
          <a:p>
            <a:pPr algn="ctr" rtl="0"/>
            <a:r>
              <a:rPr lang="es-ES" noProof="0"/>
              <a:t>Agregar un pie de página </a:t>
            </a:r>
            <a:endParaRPr lang="es-ES" noProof="0" dirty="0"/>
          </a:p>
        </p:txBody>
      </p:sp>
      <p:sp>
        <p:nvSpPr>
          <p:cNvPr id="9" name="Marcador de posición de número de diapositiva 8"/>
          <p:cNvSpPr>
            <a:spLocks noGrp="1"/>
          </p:cNvSpPr>
          <p:nvPr>
            <p:ph type="sldNum" sz="quarter" idx="12"/>
          </p:nvPr>
        </p:nvSpPr>
        <p:spPr/>
        <p:txBody>
          <a:bodyPr rtlCol="0"/>
          <a:lstStyle/>
          <a:p>
            <a:pPr rtl="0"/>
            <a:fld id="{B38049E5-7B53-4E85-8972-7D6C4BCE5BB9}" type="slidenum">
              <a:rPr lang="es-ES" noProof="0" smtClean="0"/>
              <a:t>‹Nº›</a:t>
            </a:fld>
            <a:endParaRPr lang="es-ES" noProof="0" dirty="0"/>
          </a:p>
        </p:txBody>
      </p:sp>
      <p:sp>
        <p:nvSpPr>
          <p:cNvPr id="11" name="Forma de L 10">
            <a:extLst>
              <a:ext uri="{FF2B5EF4-FFF2-40B4-BE49-F238E27FC236}">
                <a16:creationId xmlns:a16="http://schemas.microsoft.com/office/drawing/2014/main" id="{91236E78-C797-4C31-BA0C-DB193BAF6D2D}"/>
              </a:ext>
            </a:extLst>
          </p:cNvPr>
          <p:cNvSpPr/>
          <p:nvPr userDrawn="1"/>
        </p:nvSpPr>
        <p:spPr>
          <a:xfrm rot="10800000" flipV="1">
            <a:off x="8391654" y="1873024"/>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10" name="Forma de L 9">
            <a:extLst>
              <a:ext uri="{FF2B5EF4-FFF2-40B4-BE49-F238E27FC236}">
                <a16:creationId xmlns:a16="http://schemas.microsoft.com/office/drawing/2014/main" id="{BFA658F0-F295-40A9-8BA8-1F6CBDFBBE09}"/>
              </a:ext>
            </a:extLst>
          </p:cNvPr>
          <p:cNvSpPr/>
          <p:nvPr userDrawn="1"/>
        </p:nvSpPr>
        <p:spPr>
          <a:xfrm flipH="1">
            <a:off x="8152968" y="1752327"/>
            <a:ext cx="3152309"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740073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normAutofit/>
          </a:bodyPr>
          <a:lstStyle>
            <a:lvl1pPr>
              <a:defRPr sz="4800"/>
            </a:lvl1pPr>
          </a:lstStyle>
          <a:p>
            <a:pPr rtl="0"/>
            <a:r>
              <a:rPr lang="es-ES" noProof="0" dirty="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09E01AFE-F264-48AD-8CDB-A0DD6E83E54E}" type="datetime1">
              <a:rPr lang="es-ES" noProof="0" smtClean="0"/>
              <a:t>27/11/2024</a:t>
            </a:fld>
            <a:endParaRPr lang="es-ES" noProof="0" dirty="0"/>
          </a:p>
        </p:txBody>
      </p:sp>
      <p:sp>
        <p:nvSpPr>
          <p:cNvPr id="4" name="Marcador de posición de pie de página 3"/>
          <p:cNvSpPr>
            <a:spLocks noGrp="1"/>
          </p:cNvSpPr>
          <p:nvPr>
            <p:ph type="ftr" sz="quarter" idx="11"/>
          </p:nvPr>
        </p:nvSpPr>
        <p:spPr/>
        <p:txBody>
          <a:bodyPr rtlCol="0"/>
          <a:lstStyle/>
          <a:p>
            <a:pPr algn="ctr" rtl="0"/>
            <a:r>
              <a:rPr lang="es-ES" noProof="0"/>
              <a:t>Agregar un pie de página </a:t>
            </a:r>
            <a:endParaRPr lang="es-ES" noProof="0" dirty="0"/>
          </a:p>
        </p:txBody>
      </p:sp>
      <p:sp>
        <p:nvSpPr>
          <p:cNvPr id="5" name="Marcador de posición de número de diapositiva 4"/>
          <p:cNvSpPr>
            <a:spLocks noGrp="1"/>
          </p:cNvSpPr>
          <p:nvPr>
            <p:ph type="sldNum" sz="quarter" idx="12"/>
          </p:nvPr>
        </p:nvSpPr>
        <p:spPr/>
        <p:txBody>
          <a:bodyPr rtlCol="0"/>
          <a:lstStyle/>
          <a:p>
            <a:pPr rtl="0"/>
            <a:fld id="{B38049E5-7B53-4E85-8972-7D6C4BCE5BB9}" type="slidenum">
              <a:rPr lang="es-ES" noProof="0" smtClean="0"/>
              <a:t>‹Nº›</a:t>
            </a:fld>
            <a:endParaRPr lang="es-ES" noProof="0" dirty="0"/>
          </a:p>
        </p:txBody>
      </p:sp>
    </p:spTree>
    <p:extLst>
      <p:ext uri="{BB962C8B-B14F-4D97-AF65-F5344CB8AC3E}">
        <p14:creationId xmlns:p14="http://schemas.microsoft.com/office/powerpoint/2010/main" val="257254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CB12C568-A04D-4395-B4DE-DCA6232EDE19}" type="datetime1">
              <a:rPr lang="es-ES" noProof="0" smtClean="0"/>
              <a:t>27/11/2024</a:t>
            </a:fld>
            <a:endParaRPr lang="es-ES" noProof="0" dirty="0"/>
          </a:p>
        </p:txBody>
      </p:sp>
      <p:sp>
        <p:nvSpPr>
          <p:cNvPr id="3" name="Marcador de posición de pie de página 2"/>
          <p:cNvSpPr>
            <a:spLocks noGrp="1"/>
          </p:cNvSpPr>
          <p:nvPr>
            <p:ph type="ftr" sz="quarter" idx="11"/>
          </p:nvPr>
        </p:nvSpPr>
        <p:spPr/>
        <p:txBody>
          <a:bodyPr rtlCol="0"/>
          <a:lstStyle/>
          <a:p>
            <a:pPr algn="ctr" rtl="0"/>
            <a:r>
              <a:rPr lang="es-ES" noProof="0"/>
              <a:t>Agregar un pie de página </a:t>
            </a:r>
            <a:endParaRPr lang="es-ES" noProof="0" dirty="0"/>
          </a:p>
        </p:txBody>
      </p:sp>
      <p:sp>
        <p:nvSpPr>
          <p:cNvPr id="4" name="Marcador de posición de número de diapositiva 3"/>
          <p:cNvSpPr>
            <a:spLocks noGrp="1"/>
          </p:cNvSpPr>
          <p:nvPr>
            <p:ph type="sldNum" sz="quarter" idx="12"/>
          </p:nvPr>
        </p:nvSpPr>
        <p:spPr/>
        <p:txBody>
          <a:bodyPr rtlCol="0"/>
          <a:lstStyle/>
          <a:p>
            <a:pPr rtl="0"/>
            <a:fld id="{B38049E5-7B53-4E85-8972-7D6C4BCE5BB9}" type="slidenum">
              <a:rPr lang="es-ES" noProof="0" smtClean="0"/>
              <a:t>‹Nº›</a:t>
            </a:fld>
            <a:endParaRPr lang="es-ES" noProof="0" dirty="0"/>
          </a:p>
        </p:txBody>
      </p:sp>
    </p:spTree>
    <p:extLst>
      <p:ext uri="{BB962C8B-B14F-4D97-AF65-F5344CB8AC3E}">
        <p14:creationId xmlns:p14="http://schemas.microsoft.com/office/powerpoint/2010/main" val="399014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gunda opción de diapositiva de título">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tileRect/>
        </a:gradFill>
        <a:effectLst/>
      </p:bgPr>
    </p:bg>
    <p:spTree>
      <p:nvGrpSpPr>
        <p:cNvPr id="1" name=""/>
        <p:cNvGrpSpPr/>
        <p:nvPr/>
      </p:nvGrpSpPr>
      <p:grpSpPr>
        <a:xfrm>
          <a:off x="0" y="0"/>
          <a:ext cx="0" cy="0"/>
          <a:chOff x="0" y="0"/>
          <a:chExt cx="0" cy="0"/>
        </a:xfrm>
      </p:grpSpPr>
      <p:sp>
        <p:nvSpPr>
          <p:cNvPr id="10" name="Forma de L 9">
            <a:extLst>
              <a:ext uri="{FF2B5EF4-FFF2-40B4-BE49-F238E27FC236}">
                <a16:creationId xmlns:a16="http://schemas.microsoft.com/office/drawing/2014/main" id="{13412040-642F-40C5-8AB5-C0E8D41B481B}"/>
              </a:ext>
            </a:extLst>
          </p:cNvPr>
          <p:cNvSpPr/>
          <p:nvPr userDrawn="1"/>
        </p:nvSpPr>
        <p:spPr>
          <a:xfrm flipV="1">
            <a:off x="870090" y="709300"/>
            <a:ext cx="2772000" cy="1527124"/>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9" name="Rectángulo 8" title="Barra lateral">
            <a:extLst>
              <a:ext uri="{FF2B5EF4-FFF2-40B4-BE49-F238E27FC236}">
                <a16:creationId xmlns:a16="http://schemas.microsoft.com/office/drawing/2014/main" id="{BADD331D-DA8D-4D47-A2BB-F4875FDB16A4}"/>
              </a:ext>
            </a:extLst>
          </p:cNvPr>
          <p:cNvSpPr/>
          <p:nvPr userDrawn="1"/>
        </p:nvSpPr>
        <p:spPr>
          <a:xfrm rot="5400000">
            <a:off x="5791174" y="457175"/>
            <a:ext cx="609651"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hasCustomPrompt="1"/>
          </p:nvPr>
        </p:nvSpPr>
        <p:spPr>
          <a:xfrm>
            <a:off x="1397977" y="1151796"/>
            <a:ext cx="9504485" cy="3007447"/>
          </a:xfrm>
        </p:spPr>
        <p:txBody>
          <a:bodyPr rtlCol="0" anchor="ctr" anchorCtr="0">
            <a:noAutofit/>
          </a:bodyPr>
          <a:lstStyle>
            <a:lvl1pPr algn="ctr">
              <a:defRPr sz="6600" cap="none" baseline="0">
                <a:solidFill>
                  <a:schemeClr val="bg1"/>
                </a:solidFill>
              </a:defRPr>
            </a:lvl1pPr>
          </a:lstStyle>
          <a:p>
            <a:pPr rtl="0"/>
            <a:r>
              <a:rPr lang="es-ES" noProof="0" dirty="0"/>
              <a:t>Haga clic para modificar el estilo de título del patrón</a:t>
            </a:r>
          </a:p>
        </p:txBody>
      </p:sp>
      <p:sp>
        <p:nvSpPr>
          <p:cNvPr id="3" name="Subtítulo 2"/>
          <p:cNvSpPr>
            <a:spLocks noGrp="1"/>
          </p:cNvSpPr>
          <p:nvPr>
            <p:ph type="subTitle" idx="1"/>
          </p:nvPr>
        </p:nvSpPr>
        <p:spPr>
          <a:xfrm>
            <a:off x="1397977" y="4897053"/>
            <a:ext cx="9504485" cy="1086237"/>
          </a:xfrm>
        </p:spPr>
        <p:txBody>
          <a:bodyPr rtlCol="0">
            <a:normAutofit/>
          </a:bodyPr>
          <a:lstStyle>
            <a:lvl1pPr marL="0" indent="0" algn="ctr">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p:cNvSpPr>
            <a:spLocks noGrp="1"/>
          </p:cNvSpPr>
          <p:nvPr>
            <p:ph type="dt" sz="half" idx="10"/>
          </p:nvPr>
        </p:nvSpPr>
        <p:spPr>
          <a:xfrm>
            <a:off x="752858" y="6453386"/>
            <a:ext cx="1607944" cy="404614"/>
          </a:xfrm>
        </p:spPr>
        <p:txBody>
          <a:bodyPr rtlCol="0"/>
          <a:lstStyle>
            <a:lvl1pPr>
              <a:defRPr baseline="0">
                <a:solidFill>
                  <a:schemeClr val="bg1"/>
                </a:solidFill>
              </a:defRPr>
            </a:lvl1pPr>
          </a:lstStyle>
          <a:p>
            <a:pPr rtl="0"/>
            <a:fld id="{6FC79374-163E-4E0E-87B8-A278BBED0A5F}" type="datetime1">
              <a:rPr lang="es-ES" noProof="0" smtClean="0"/>
              <a:t>27/11/2024</a:t>
            </a:fld>
            <a:endParaRPr lang="es-ES" noProof="0" dirty="0"/>
          </a:p>
        </p:txBody>
      </p:sp>
      <p:sp>
        <p:nvSpPr>
          <p:cNvPr id="5" name="Marcador de posición de pie de página 4"/>
          <p:cNvSpPr>
            <a:spLocks noGrp="1"/>
          </p:cNvSpPr>
          <p:nvPr>
            <p:ph type="ftr" sz="quarter" idx="11"/>
          </p:nvPr>
        </p:nvSpPr>
        <p:spPr>
          <a:xfrm>
            <a:off x="2584054" y="6453386"/>
            <a:ext cx="7023377" cy="404614"/>
          </a:xfrm>
        </p:spPr>
        <p:txBody>
          <a:bodyPr rtlCol="0"/>
          <a:lstStyle>
            <a:lvl1pPr algn="ctr">
              <a:defRPr baseline="0">
                <a:solidFill>
                  <a:schemeClr val="bg1"/>
                </a:solidFill>
              </a:defRPr>
            </a:lvl1pPr>
          </a:lstStyle>
          <a:p>
            <a:pPr rtl="0"/>
            <a:r>
              <a:rPr lang="es-ES" noProof="0"/>
              <a:t>Agregar un pie de página </a:t>
            </a:r>
            <a:endParaRPr lang="es-ES" noProof="0" dirty="0"/>
          </a:p>
        </p:txBody>
      </p:sp>
      <p:sp>
        <p:nvSpPr>
          <p:cNvPr id="6" name="Marcador de posición de número de diapositiva 5"/>
          <p:cNvSpPr>
            <a:spLocks noGrp="1"/>
          </p:cNvSpPr>
          <p:nvPr>
            <p:ph type="sldNum" sz="quarter" idx="12"/>
          </p:nvPr>
        </p:nvSpPr>
        <p:spPr>
          <a:xfrm>
            <a:off x="9830683" y="6453386"/>
            <a:ext cx="1596292" cy="404614"/>
          </a:xfrm>
        </p:spPr>
        <p:txBody>
          <a:bodyPr rtlCol="0"/>
          <a:lstStyle>
            <a:lvl1pPr>
              <a:defRPr baseline="0">
                <a:solidFill>
                  <a:schemeClr val="bg1"/>
                </a:solidFill>
              </a:defRPr>
            </a:lvl1pPr>
          </a:lstStyle>
          <a:p>
            <a:pPr rtl="0"/>
            <a:fld id="{B38049E5-7B53-4E85-8972-7D6C4BCE5BB9}" type="slidenum">
              <a:rPr lang="es-ES" noProof="0" smtClean="0"/>
              <a:pPr rtl="0"/>
              <a:t>‹Nº›</a:t>
            </a:fld>
            <a:endParaRPr lang="es-ES" noProof="0" dirty="0"/>
          </a:p>
        </p:txBody>
      </p:sp>
      <p:sp>
        <p:nvSpPr>
          <p:cNvPr id="11" name="Forma de L 10">
            <a:extLst>
              <a:ext uri="{FF2B5EF4-FFF2-40B4-BE49-F238E27FC236}">
                <a16:creationId xmlns:a16="http://schemas.microsoft.com/office/drawing/2014/main" id="{68D376A1-CC76-4C90-B2CF-F89EA13E7942}"/>
              </a:ext>
            </a:extLst>
          </p:cNvPr>
          <p:cNvSpPr/>
          <p:nvPr userDrawn="1"/>
        </p:nvSpPr>
        <p:spPr>
          <a:xfrm rot="10800000" flipV="1">
            <a:off x="9177050" y="837279"/>
            <a:ext cx="2199942" cy="2388894"/>
          </a:xfrm>
          <a:prstGeom prst="corner">
            <a:avLst>
              <a:gd name="adj1" fmla="val 7397"/>
              <a:gd name="adj2" fmla="val 6161"/>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8" name="Forma de L 7">
            <a:extLst>
              <a:ext uri="{FF2B5EF4-FFF2-40B4-BE49-F238E27FC236}">
                <a16:creationId xmlns:a16="http://schemas.microsoft.com/office/drawing/2014/main" id="{B5516E7A-AEB0-4772-8098-8B0F8B5F1126}"/>
              </a:ext>
            </a:extLst>
          </p:cNvPr>
          <p:cNvSpPr/>
          <p:nvPr userDrawn="1"/>
        </p:nvSpPr>
        <p:spPr>
          <a:xfrm flipV="1">
            <a:off x="752858" y="609652"/>
            <a:ext cx="3152309" cy="1814059"/>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12" name="Forma de L 11">
            <a:extLst>
              <a:ext uri="{FF2B5EF4-FFF2-40B4-BE49-F238E27FC236}">
                <a16:creationId xmlns:a16="http://schemas.microsoft.com/office/drawing/2014/main" id="{E864F603-D3F0-4241-9005-3F6C3BD62BEF}"/>
              </a:ext>
            </a:extLst>
          </p:cNvPr>
          <p:cNvSpPr/>
          <p:nvPr userDrawn="1"/>
        </p:nvSpPr>
        <p:spPr>
          <a:xfrm flipH="1">
            <a:off x="8747392" y="499977"/>
            <a:ext cx="2691749" cy="2766442"/>
          </a:xfrm>
          <a:prstGeom prst="corner">
            <a:avLst>
              <a:gd name="adj1" fmla="val 4623"/>
              <a:gd name="adj2" fmla="val 382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2335029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1371600" y="1484671"/>
            <a:ext cx="9601200" cy="4382729"/>
          </a:xfrm>
        </p:spPr>
        <p:txBody>
          <a:bodyPr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cxnSp>
        <p:nvCxnSpPr>
          <p:cNvPr id="7" name="Conector recto 6">
            <a:extLst>
              <a:ext uri="{FF2B5EF4-FFF2-40B4-BE49-F238E27FC236}">
                <a16:creationId xmlns:a16="http://schemas.microsoft.com/office/drawing/2014/main" id="{CBEFB83C-E1EC-41AC-BFF6-9D094E2D43C6}"/>
              </a:ext>
            </a:extLst>
          </p:cNvPr>
          <p:cNvCxnSpPr/>
          <p:nvPr userDrawn="1"/>
        </p:nvCxnSpPr>
        <p:spPr>
          <a:xfrm>
            <a:off x="1465008" y="1445344"/>
            <a:ext cx="946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n 10" descr="Logotipo&#10;&#10;Descripción generada automáticamente">
            <a:extLst>
              <a:ext uri="{FF2B5EF4-FFF2-40B4-BE49-F238E27FC236}">
                <a16:creationId xmlns:a16="http://schemas.microsoft.com/office/drawing/2014/main" id="{71AE93AC-BA50-4456-9720-30C470F6CCFD}"/>
              </a:ext>
            </a:extLst>
          </p:cNvPr>
          <p:cNvPicPr>
            <a:picLocks noChangeAspect="1"/>
          </p:cNvPicPr>
          <p:nvPr userDrawn="1"/>
        </p:nvPicPr>
        <p:blipFill>
          <a:blip r:embed="rId2"/>
          <a:stretch>
            <a:fillRect/>
          </a:stretch>
        </p:blipFill>
        <p:spPr>
          <a:xfrm>
            <a:off x="9941669" y="165261"/>
            <a:ext cx="2062262" cy="1159548"/>
          </a:xfrm>
          <a:prstGeom prst="rect">
            <a:avLst/>
          </a:prstGeom>
        </p:spPr>
      </p:pic>
    </p:spTree>
    <p:extLst>
      <p:ext uri="{BB962C8B-B14F-4D97-AF65-F5344CB8AC3E}">
        <p14:creationId xmlns:p14="http://schemas.microsoft.com/office/powerpoint/2010/main" val="376994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49BD6-C147-4030-BB6F-1E1DD1A0EFF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E0B1D1-D61E-4E78-BED8-6617F100AD6A}"/>
              </a:ext>
            </a:extLst>
          </p:cNvPr>
          <p:cNvSpPr>
            <a:spLocks noGrp="1"/>
          </p:cNvSpPr>
          <p:nvPr>
            <p:ph type="dt" sz="half" idx="10"/>
          </p:nvPr>
        </p:nvSpPr>
        <p:spPr/>
        <p:txBody>
          <a:bodyPr/>
          <a:lstStyle/>
          <a:p>
            <a:pPr rtl="0"/>
            <a:fld id="{0F062536-E18F-4401-A323-91F1964C1ED1}" type="datetime1">
              <a:rPr lang="es-ES" noProof="0" smtClean="0"/>
              <a:t>27/11/2024</a:t>
            </a:fld>
            <a:endParaRPr lang="es-ES" noProof="0" dirty="0"/>
          </a:p>
        </p:txBody>
      </p:sp>
      <p:sp>
        <p:nvSpPr>
          <p:cNvPr id="4" name="Marcador de pie de página 3">
            <a:extLst>
              <a:ext uri="{FF2B5EF4-FFF2-40B4-BE49-F238E27FC236}">
                <a16:creationId xmlns:a16="http://schemas.microsoft.com/office/drawing/2014/main" id="{9BB890FA-CB79-45B8-BFDE-D716B3C830D6}"/>
              </a:ext>
            </a:extLst>
          </p:cNvPr>
          <p:cNvSpPr>
            <a:spLocks noGrp="1"/>
          </p:cNvSpPr>
          <p:nvPr>
            <p:ph type="ftr" sz="quarter" idx="11"/>
          </p:nvPr>
        </p:nvSpPr>
        <p:spPr/>
        <p:txBody>
          <a:bodyPr/>
          <a:lstStyle/>
          <a:p>
            <a:pPr algn="ctr" rtl="0"/>
            <a:r>
              <a:rPr lang="es-ES" noProof="0"/>
              <a:t>Agregar un pie de página </a:t>
            </a:r>
            <a:endParaRPr lang="es-ES" noProof="0" dirty="0"/>
          </a:p>
        </p:txBody>
      </p:sp>
      <p:sp>
        <p:nvSpPr>
          <p:cNvPr id="5" name="Marcador de número de diapositiva 4">
            <a:extLst>
              <a:ext uri="{FF2B5EF4-FFF2-40B4-BE49-F238E27FC236}">
                <a16:creationId xmlns:a16="http://schemas.microsoft.com/office/drawing/2014/main" id="{1491E486-5605-40D6-B7E3-8F20E8BA869D}"/>
              </a:ext>
            </a:extLst>
          </p:cNvPr>
          <p:cNvSpPr>
            <a:spLocks noGrp="1"/>
          </p:cNvSpPr>
          <p:nvPr>
            <p:ph type="sldNum" sz="quarter" idx="12"/>
          </p:nvPr>
        </p:nvSpPr>
        <p:spPr/>
        <p:txBody>
          <a:bodyPr/>
          <a:lstStyle/>
          <a:p>
            <a:pPr rtl="0"/>
            <a:fld id="{B38049E5-7B53-4E85-8972-7D6C4BCE5BB9}" type="slidenum">
              <a:rPr lang="es-ES" noProof="0" smtClean="0"/>
              <a:t>‹Nº›</a:t>
            </a:fld>
            <a:endParaRPr lang="es-ES" noProof="0" dirty="0"/>
          </a:p>
        </p:txBody>
      </p:sp>
    </p:spTree>
    <p:extLst>
      <p:ext uri="{BB962C8B-B14F-4D97-AF65-F5344CB8AC3E}">
        <p14:creationId xmlns:p14="http://schemas.microsoft.com/office/powerpoint/2010/main" val="216402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e imagen">
    <p:bg bwMode="ltGray">
      <p:bgPr>
        <a:solidFill>
          <a:schemeClr val="bg2"/>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7" name="Elipse 26">
            <a:extLst>
              <a:ext uri="{FF2B5EF4-FFF2-40B4-BE49-F238E27FC236}">
                <a16:creationId xmlns:a16="http://schemas.microsoft.com/office/drawing/2014/main" id="{C222C1B9-FA56-4CEA-AD98-25A595D942F8}"/>
              </a:ext>
            </a:extLst>
          </p:cNvPr>
          <p:cNvSpPr/>
          <p:nvPr userDrawn="1"/>
        </p:nvSpPr>
        <p:spPr bwMode="white">
          <a:xfrm>
            <a:off x="7040199" y="564425"/>
            <a:ext cx="4356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8" name="Rectángulo 7" title="Forma de fondo"/>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bwMode="white">
          <a:xfrm>
            <a:off x="586246" y="400665"/>
            <a:ext cx="4858460" cy="1428136"/>
          </a:xfrm>
        </p:spPr>
        <p:txBody>
          <a:bodyPr rtlCol="0" anchor="ctr" anchorCtr="0">
            <a:noAutofit/>
          </a:bodyPr>
          <a:lstStyle>
            <a:lvl1pPr algn="ctr">
              <a:lnSpc>
                <a:spcPct val="84000"/>
              </a:lnSpc>
              <a:defRPr sz="4800" baseline="0">
                <a:solidFill>
                  <a:schemeClr val="bg1"/>
                </a:solidFill>
              </a:defRPr>
            </a:lvl1pPr>
          </a:lstStyle>
          <a:p>
            <a:pPr rtl="0"/>
            <a:r>
              <a:rPr lang="es-ES" noProof="0" dirty="0"/>
              <a:t>Haga clic para modificar el estilo de título del patrón</a:t>
            </a:r>
          </a:p>
        </p:txBody>
      </p:sp>
      <p:sp>
        <p:nvSpPr>
          <p:cNvPr id="4" name="Marcador de posición de texto 3"/>
          <p:cNvSpPr>
            <a:spLocks noGrp="1"/>
          </p:cNvSpPr>
          <p:nvPr>
            <p:ph type="body" sz="half" idx="2"/>
          </p:nvPr>
        </p:nvSpPr>
        <p:spPr>
          <a:xfrm>
            <a:off x="586246" y="2113935"/>
            <a:ext cx="4858460" cy="4247186"/>
          </a:xfrm>
        </p:spPr>
        <p:txBody>
          <a:bodyPr rtlCol="0"/>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586246" y="6443554"/>
            <a:ext cx="1324322" cy="404614"/>
          </a:xfrm>
        </p:spPr>
        <p:txBody>
          <a:bodyPr rtlCol="0"/>
          <a:lstStyle>
            <a:lvl1pPr>
              <a:defRPr>
                <a:solidFill>
                  <a:schemeClr val="bg1"/>
                </a:solidFill>
              </a:defRPr>
            </a:lvl1pPr>
          </a:lstStyle>
          <a:p>
            <a:pPr rtl="0"/>
            <a:fld id="{B074824E-B3B4-4AD1-80DA-5776AD654D57}" type="datetime1">
              <a:rPr lang="es-ES" noProof="0" smtClean="0"/>
              <a:t>27/11/2024</a:t>
            </a:fld>
            <a:endParaRPr lang="es-ES" noProof="0" dirty="0"/>
          </a:p>
        </p:txBody>
      </p:sp>
      <p:sp>
        <p:nvSpPr>
          <p:cNvPr id="6" name="Marcador de posición de pie de página 5"/>
          <p:cNvSpPr>
            <a:spLocks noGrp="1"/>
          </p:cNvSpPr>
          <p:nvPr>
            <p:ph type="ftr" sz="quarter" idx="11"/>
          </p:nvPr>
        </p:nvSpPr>
        <p:spPr>
          <a:xfrm>
            <a:off x="2825377" y="6453386"/>
            <a:ext cx="2619329" cy="404614"/>
          </a:xfrm>
        </p:spPr>
        <p:txBody>
          <a:bodyPr rtlCol="0"/>
          <a:lstStyle>
            <a:lvl1pPr>
              <a:defRPr>
                <a:solidFill>
                  <a:schemeClr val="bg1"/>
                </a:solidFill>
              </a:defRPr>
            </a:lvl1pPr>
          </a:lstStyle>
          <a:p>
            <a:pPr rtl="0"/>
            <a:r>
              <a:rPr lang="es-ES" noProof="0"/>
              <a:t>Agregar un pie de página </a:t>
            </a:r>
            <a:endParaRPr lang="es-ES" noProof="0" dirty="0"/>
          </a:p>
        </p:txBody>
      </p:sp>
      <p:sp>
        <p:nvSpPr>
          <p:cNvPr id="7" name="Marcador de posición de número de diapositiva 6"/>
          <p:cNvSpPr>
            <a:spLocks noGrp="1"/>
          </p:cNvSpPr>
          <p:nvPr>
            <p:ph type="sldNum" sz="quarter" idx="12"/>
          </p:nvPr>
        </p:nvSpPr>
        <p:spPr>
          <a:xfrm>
            <a:off x="10187939" y="6453386"/>
            <a:ext cx="1596292" cy="404614"/>
          </a:xfrm>
        </p:spPr>
        <p:txBody>
          <a:bodyPr rtlCol="0"/>
          <a:lstStyle>
            <a:lvl1pPr>
              <a:defRPr>
                <a:solidFill>
                  <a:schemeClr val="tx2"/>
                </a:solidFill>
              </a:defRPr>
            </a:lvl1pPr>
          </a:lstStyle>
          <a:p>
            <a:pPr rtl="0"/>
            <a:fld id="{B38049E5-7B53-4E85-8972-7D6C4BCE5BB9}" type="slidenum">
              <a:rPr lang="es-ES" noProof="0" smtClean="0"/>
              <a:t>‹Nº›</a:t>
            </a:fld>
            <a:endParaRPr lang="es-ES" noProof="0" dirty="0"/>
          </a:p>
        </p:txBody>
      </p:sp>
      <p:sp>
        <p:nvSpPr>
          <p:cNvPr id="9" name="Rectángulo 8" title="Barra de división"/>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Marcador de posición de imagen 12">
            <a:extLst>
              <a:ext uri="{FF2B5EF4-FFF2-40B4-BE49-F238E27FC236}">
                <a16:creationId xmlns:a16="http://schemas.microsoft.com/office/drawing/2014/main" id="{9786B981-6A78-425B-97A2-BA24E40DB7AD}"/>
              </a:ext>
            </a:extLst>
          </p:cNvPr>
          <p:cNvSpPr>
            <a:spLocks noGrp="1"/>
          </p:cNvSpPr>
          <p:nvPr>
            <p:ph type="pic" sz="quarter" idx="13"/>
          </p:nvPr>
        </p:nvSpPr>
        <p:spPr>
          <a:xfrm>
            <a:off x="7145761" y="670570"/>
            <a:ext cx="4151312" cy="4248000"/>
          </a:xfrm>
          <a:prstGeom prst="ellipse">
            <a:avLst/>
          </a:prstGeom>
          <a:ln w="38100">
            <a:solidFill>
              <a:schemeClr val="bg2"/>
            </a:solidFill>
          </a:ln>
          <a:effectLst>
            <a:innerShdw blurRad="114300">
              <a:prstClr val="black"/>
            </a:innerShdw>
          </a:effectLst>
        </p:spPr>
        <p:txBody>
          <a:bodyPr rtlCol="0" anchor="ctr" anchorCtr="0"/>
          <a:lstStyle>
            <a:lvl1pPr>
              <a:defRPr>
                <a:solidFill>
                  <a:schemeClr val="bg1"/>
                </a:solidFill>
              </a:defRPr>
            </a:lvl1pPr>
          </a:lstStyle>
          <a:p>
            <a:pPr rtl="0"/>
            <a:r>
              <a:rPr lang="es-ES" noProof="0"/>
              <a:t>Haga clic en el icono para agregar una imagen</a:t>
            </a:r>
            <a:endParaRPr lang="es-ES" noProof="0" dirty="0"/>
          </a:p>
        </p:txBody>
      </p:sp>
      <p:sp>
        <p:nvSpPr>
          <p:cNvPr id="17" name="Marcador de posición de contenido 15">
            <a:extLst>
              <a:ext uri="{FF2B5EF4-FFF2-40B4-BE49-F238E27FC236}">
                <a16:creationId xmlns:a16="http://schemas.microsoft.com/office/drawing/2014/main" id="{A21C7D74-31FD-4638-819B-6F7351A1770B}"/>
              </a:ext>
            </a:extLst>
          </p:cNvPr>
          <p:cNvSpPr>
            <a:spLocks noGrp="1"/>
          </p:cNvSpPr>
          <p:nvPr>
            <p:ph sz="quarter" idx="15"/>
          </p:nvPr>
        </p:nvSpPr>
        <p:spPr>
          <a:xfrm>
            <a:off x="6747294" y="5188236"/>
            <a:ext cx="4858459" cy="1126906"/>
          </a:xfrm>
          <a:solidFill>
            <a:schemeClr val="bg2"/>
          </a:solidFill>
          <a:ln>
            <a:noFill/>
          </a:ln>
          <a:effectLst>
            <a:innerShdw blurRad="114300">
              <a:prstClr val="black"/>
            </a:innerShdw>
          </a:effectLst>
        </p:spPr>
        <p:txBody>
          <a:bodyPr rtlCol="0" anchor="ctr" anchorCtr="0"/>
          <a:lstStyle>
            <a:lvl1pPr marL="0" indent="0" algn="ctr">
              <a:buNone/>
              <a:defRPr sz="1800">
                <a:solidFill>
                  <a:schemeClr val="tx2">
                    <a:lumMod val="50000"/>
                  </a:schemeClr>
                </a:solidFill>
              </a:defRPr>
            </a:lvl1pPr>
            <a:lvl2pPr marL="530352" indent="0" algn="ctr">
              <a:buNone/>
              <a:defRPr sz="1800">
                <a:solidFill>
                  <a:schemeClr val="tx2">
                    <a:lumMod val="50000"/>
                  </a:schemeClr>
                </a:solidFill>
              </a:defRPr>
            </a:lvl2pPr>
            <a:lvl3pPr marL="987552" indent="0" algn="ctr">
              <a:buNone/>
              <a:defRPr sz="1600">
                <a:solidFill>
                  <a:schemeClr val="tx2">
                    <a:lumMod val="50000"/>
                  </a:schemeClr>
                </a:solidFill>
              </a:defRPr>
            </a:lvl3pPr>
            <a:lvl4pPr marL="1444752" indent="0" algn="ctr">
              <a:buNone/>
              <a:defRPr sz="1600">
                <a:solidFill>
                  <a:schemeClr val="tx2">
                    <a:lumMod val="50000"/>
                  </a:schemeClr>
                </a:solidFill>
              </a:defRPr>
            </a:lvl4pPr>
            <a:lvl5pPr marL="1901952" indent="0" algn="ctr">
              <a:buNone/>
              <a:defRPr sz="1400">
                <a:solidFill>
                  <a:schemeClr val="tx2">
                    <a:lumMod val="50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1" name="Forma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3" name="Forma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4" name="Forma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5" name="Forma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80844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bg bwMode="ltGray">
      <p:bgPr>
        <a:solidFill>
          <a:schemeClr val="bg2"/>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8" name="Rectángulo 7" title="Forma de fondo"/>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bwMode="white">
          <a:xfrm>
            <a:off x="586246" y="400665"/>
            <a:ext cx="4858460" cy="1428136"/>
          </a:xfrm>
        </p:spPr>
        <p:txBody>
          <a:bodyPr rtlCol="0" anchor="ctr" anchorCtr="0">
            <a:noAutofit/>
          </a:bodyPr>
          <a:lstStyle>
            <a:lvl1pPr algn="ctr">
              <a:lnSpc>
                <a:spcPct val="84000"/>
              </a:lnSpc>
              <a:defRPr sz="4800" baseline="0">
                <a:solidFill>
                  <a:schemeClr val="bg1"/>
                </a:solidFill>
              </a:defRPr>
            </a:lvl1pPr>
          </a:lstStyle>
          <a:p>
            <a:pPr rtl="0"/>
            <a:r>
              <a:rPr lang="es-ES" noProof="0" dirty="0"/>
              <a:t>Haga clic para modificar el estilo de título del patrón</a:t>
            </a:r>
          </a:p>
        </p:txBody>
      </p:sp>
      <p:sp>
        <p:nvSpPr>
          <p:cNvPr id="4" name="Marcador de posición de texto 3"/>
          <p:cNvSpPr>
            <a:spLocks noGrp="1"/>
          </p:cNvSpPr>
          <p:nvPr>
            <p:ph type="body" sz="half" idx="2"/>
          </p:nvPr>
        </p:nvSpPr>
        <p:spPr>
          <a:xfrm>
            <a:off x="586246" y="2113935"/>
            <a:ext cx="4858460" cy="4247186"/>
          </a:xfrm>
        </p:spPr>
        <p:txBody>
          <a:bodyPr rtlCol="0"/>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586246" y="6443554"/>
            <a:ext cx="1324322" cy="404614"/>
          </a:xfrm>
        </p:spPr>
        <p:txBody>
          <a:bodyPr rtlCol="0"/>
          <a:lstStyle>
            <a:lvl1pPr>
              <a:defRPr>
                <a:solidFill>
                  <a:schemeClr val="bg1"/>
                </a:solidFill>
              </a:defRPr>
            </a:lvl1pPr>
          </a:lstStyle>
          <a:p>
            <a:pPr rtl="0"/>
            <a:fld id="{AFA80DC7-C642-4E24-98FA-5CCF449C7563}" type="datetime1">
              <a:rPr lang="es-ES" noProof="0" smtClean="0"/>
              <a:t>27/11/2024</a:t>
            </a:fld>
            <a:endParaRPr lang="es-ES" noProof="0" dirty="0"/>
          </a:p>
        </p:txBody>
      </p:sp>
      <p:sp>
        <p:nvSpPr>
          <p:cNvPr id="6" name="Marcador de posición de pie de página 5"/>
          <p:cNvSpPr>
            <a:spLocks noGrp="1"/>
          </p:cNvSpPr>
          <p:nvPr>
            <p:ph type="ftr" sz="quarter" idx="11"/>
          </p:nvPr>
        </p:nvSpPr>
        <p:spPr>
          <a:xfrm>
            <a:off x="2825377" y="6453386"/>
            <a:ext cx="2619329" cy="404614"/>
          </a:xfrm>
        </p:spPr>
        <p:txBody>
          <a:bodyPr rtlCol="0"/>
          <a:lstStyle>
            <a:lvl1pPr>
              <a:defRPr>
                <a:solidFill>
                  <a:schemeClr val="bg1"/>
                </a:solidFill>
              </a:defRPr>
            </a:lvl1pPr>
          </a:lstStyle>
          <a:p>
            <a:pPr rtl="0"/>
            <a:r>
              <a:rPr lang="es-ES" noProof="0"/>
              <a:t>Agregar un pie de página </a:t>
            </a:r>
            <a:endParaRPr lang="es-ES" noProof="0" dirty="0"/>
          </a:p>
        </p:txBody>
      </p:sp>
      <p:sp>
        <p:nvSpPr>
          <p:cNvPr id="7" name="Marcador de posición de número de diapositiva 6"/>
          <p:cNvSpPr>
            <a:spLocks noGrp="1"/>
          </p:cNvSpPr>
          <p:nvPr>
            <p:ph type="sldNum" sz="quarter" idx="12"/>
          </p:nvPr>
        </p:nvSpPr>
        <p:spPr>
          <a:xfrm>
            <a:off x="10187939" y="6453386"/>
            <a:ext cx="1596292" cy="404614"/>
          </a:xfrm>
        </p:spPr>
        <p:txBody>
          <a:bodyPr rtlCol="0"/>
          <a:lstStyle>
            <a:lvl1pPr>
              <a:defRPr>
                <a:solidFill>
                  <a:schemeClr val="tx2"/>
                </a:solidFill>
              </a:defRPr>
            </a:lvl1pPr>
          </a:lstStyle>
          <a:p>
            <a:pPr rtl="0"/>
            <a:fld id="{B38049E5-7B53-4E85-8972-7D6C4BCE5BB9}" type="slidenum">
              <a:rPr lang="es-ES" noProof="0" smtClean="0"/>
              <a:t>‹Nº›</a:t>
            </a:fld>
            <a:endParaRPr lang="es-ES" noProof="0" dirty="0"/>
          </a:p>
        </p:txBody>
      </p:sp>
      <p:sp>
        <p:nvSpPr>
          <p:cNvPr id="9" name="Rectángulo 8" title="Barra de división"/>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orma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3" name="Forma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4" name="Forma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5" name="Forma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18" name="Marcador de posición de contenido 2">
            <a:extLst>
              <a:ext uri="{FF2B5EF4-FFF2-40B4-BE49-F238E27FC236}">
                <a16:creationId xmlns:a16="http://schemas.microsoft.com/office/drawing/2014/main" id="{ED439475-E625-4449-B42E-8F291D64A3C7}"/>
              </a:ext>
            </a:extLst>
          </p:cNvPr>
          <p:cNvSpPr>
            <a:spLocks noGrp="1"/>
          </p:cNvSpPr>
          <p:nvPr>
            <p:ph idx="1"/>
          </p:nvPr>
        </p:nvSpPr>
        <p:spPr>
          <a:xfrm>
            <a:off x="6695360" y="518474"/>
            <a:ext cx="4910394"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800">
                <a:solidFill>
                  <a:schemeClr val="tx2">
                    <a:lumMod val="50000"/>
                  </a:schemeClr>
                </a:solidFill>
              </a:defRPr>
            </a:lvl1pPr>
            <a:lvl2pPr>
              <a:defRPr lang="en-US" sz="1800">
                <a:solidFill>
                  <a:schemeClr val="tx2">
                    <a:lumMod val="50000"/>
                  </a:schemeClr>
                </a:solidFill>
              </a:defRPr>
            </a:lvl2pPr>
            <a:lvl3pPr>
              <a:defRPr lang="en-US" sz="1600">
                <a:solidFill>
                  <a:schemeClr val="tx2">
                    <a:lumMod val="50000"/>
                  </a:schemeClr>
                </a:solidFill>
              </a:defRPr>
            </a:lvl3pPr>
            <a:lvl4pPr>
              <a:defRPr lang="en-US" sz="1600">
                <a:solidFill>
                  <a:schemeClr val="tx2">
                    <a:lumMod val="50000"/>
                  </a:schemeClr>
                </a:solidFill>
              </a:defRPr>
            </a:lvl4pPr>
            <a:lvl5pPr>
              <a:defRPr lang="en-US" sz="1400">
                <a:solidFill>
                  <a:schemeClr val="tx2">
                    <a:lumMod val="50000"/>
                  </a:schemeClr>
                </a:solidFill>
              </a:defRPr>
            </a:lvl5pPr>
          </a:lstStyle>
          <a:p>
            <a:pPr marL="0" lvl="0" indent="0" algn="ctr" rtl="0">
              <a:buNone/>
            </a:pPr>
            <a:r>
              <a:rPr lang="es-ES" noProof="0"/>
              <a:t>Haga clic para modificar los estilos de texto del patrón</a:t>
            </a:r>
          </a:p>
          <a:p>
            <a:pPr marL="0" lvl="1" indent="0" algn="ctr" rtl="0">
              <a:buNone/>
            </a:pPr>
            <a:r>
              <a:rPr lang="es-ES" noProof="0"/>
              <a:t>Segundo nivel</a:t>
            </a:r>
          </a:p>
          <a:p>
            <a:pPr marL="0" lvl="2" indent="0" algn="ctr" rtl="0">
              <a:buNone/>
            </a:pPr>
            <a:r>
              <a:rPr lang="es-ES" noProof="0"/>
              <a:t>Tercer nivel</a:t>
            </a:r>
          </a:p>
          <a:p>
            <a:pPr marL="0" lvl="3" indent="0" algn="ctr" rtl="0">
              <a:buNone/>
            </a:pPr>
            <a:r>
              <a:rPr lang="es-ES" noProof="0"/>
              <a:t>Cuarto nivel</a:t>
            </a:r>
          </a:p>
          <a:p>
            <a:pPr marL="0" lvl="4" indent="0" algn="ctr" rtl="0">
              <a:buNone/>
            </a:pPr>
            <a:r>
              <a:rPr lang="es-ES" noProof="0"/>
              <a:t>Quinto nivel</a:t>
            </a:r>
            <a:endParaRPr lang="es-ES" noProof="0" dirty="0"/>
          </a:p>
        </p:txBody>
      </p:sp>
    </p:spTree>
    <p:extLst>
      <p:ext uri="{BB962C8B-B14F-4D97-AF65-F5344CB8AC3E}">
        <p14:creationId xmlns:p14="http://schemas.microsoft.com/office/powerpoint/2010/main" val="168660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n, título y leyenda">
    <p:spTree>
      <p:nvGrpSpPr>
        <p:cNvPr id="1" name=""/>
        <p:cNvGrpSpPr/>
        <p:nvPr/>
      </p:nvGrpSpPr>
      <p:grpSpPr>
        <a:xfrm>
          <a:off x="0" y="0"/>
          <a:ext cx="0" cy="0"/>
          <a:chOff x="0" y="0"/>
          <a:chExt cx="0" cy="0"/>
        </a:xfrm>
      </p:grpSpPr>
      <p:sp>
        <p:nvSpPr>
          <p:cNvPr id="8" name="Rectángulo 7" title="Forma de fondo"/>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ángulo 13">
            <a:extLst>
              <a:ext uri="{FF2B5EF4-FFF2-40B4-BE49-F238E27FC236}">
                <a16:creationId xmlns:a16="http://schemas.microsoft.com/office/drawing/2014/main" id="{1F430D42-50DC-4502-A3E8-251FE7F0809D}"/>
              </a:ext>
            </a:extLst>
          </p:cNvPr>
          <p:cNvSpPr/>
          <p:nvPr userDrawn="1"/>
        </p:nvSpPr>
        <p:spPr>
          <a:xfrm>
            <a:off x="507591" y="5289755"/>
            <a:ext cx="5270049"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accent3"/>
              </a:solidFill>
            </a:endParaRPr>
          </a:p>
        </p:txBody>
      </p:sp>
      <p:sp>
        <p:nvSpPr>
          <p:cNvPr id="11" name="Rectángulo: Esquinas superiores recortadas 10">
            <a:extLst>
              <a:ext uri="{FF2B5EF4-FFF2-40B4-BE49-F238E27FC236}">
                <a16:creationId xmlns:a16="http://schemas.microsoft.com/office/drawing/2014/main" id="{836AFDEB-3C72-49E0-9B45-DC9EFBA6587F}"/>
              </a:ext>
            </a:extLst>
          </p:cNvPr>
          <p:cNvSpPr/>
          <p:nvPr userDrawn="1"/>
        </p:nvSpPr>
        <p:spPr bwMode="white">
          <a:xfrm>
            <a:off x="507591" y="409286"/>
            <a:ext cx="5270049"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 name="Título 1"/>
          <p:cNvSpPr>
            <a:spLocks noGrp="1"/>
          </p:cNvSpPr>
          <p:nvPr>
            <p:ph type="title" hasCustomPrompt="1"/>
          </p:nvPr>
        </p:nvSpPr>
        <p:spPr>
          <a:xfrm>
            <a:off x="6930776" y="477366"/>
            <a:ext cx="4644000" cy="1341602"/>
          </a:xfrm>
        </p:spPr>
        <p:txBody>
          <a:bodyPr rtlCol="0" anchor="ctr" anchorCtr="0">
            <a:normAutofit/>
          </a:bodyPr>
          <a:lstStyle>
            <a:lvl1pPr algn="ctr">
              <a:lnSpc>
                <a:spcPct val="84000"/>
              </a:lnSpc>
              <a:defRPr sz="4800" baseline="0">
                <a:solidFill>
                  <a:schemeClr val="tx2"/>
                </a:solidFill>
              </a:defRPr>
            </a:lvl1pPr>
          </a:lstStyle>
          <a:p>
            <a:pPr rtl="0"/>
            <a:r>
              <a:rPr lang="es-ES" noProof="0" dirty="0"/>
              <a:t>Haga clic para modificar el estilo de título del patrón</a:t>
            </a:r>
          </a:p>
        </p:txBody>
      </p:sp>
      <p:sp>
        <p:nvSpPr>
          <p:cNvPr id="4" name="Marcador de posición de texto 3"/>
          <p:cNvSpPr>
            <a:spLocks noGrp="1"/>
          </p:cNvSpPr>
          <p:nvPr>
            <p:ph type="body" sz="half" idx="2"/>
          </p:nvPr>
        </p:nvSpPr>
        <p:spPr>
          <a:xfrm>
            <a:off x="6930775" y="1966451"/>
            <a:ext cx="4644001" cy="4388615"/>
          </a:xfrm>
        </p:spPr>
        <p:txBody>
          <a:bodyPr rtlCol="0"/>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507591" y="6453386"/>
            <a:ext cx="1204572" cy="404614"/>
          </a:xfrm>
        </p:spPr>
        <p:txBody>
          <a:bodyPr rtlCol="0"/>
          <a:lstStyle>
            <a:lvl1pPr>
              <a:defRPr>
                <a:solidFill>
                  <a:schemeClr val="bg1"/>
                </a:solidFill>
              </a:defRPr>
            </a:lvl1pPr>
          </a:lstStyle>
          <a:p>
            <a:pPr rtl="0"/>
            <a:fld id="{4ADB4948-F317-4C6E-9818-F0805CAC55D4}" type="datetime1">
              <a:rPr lang="es-ES" noProof="0" smtClean="0"/>
              <a:t>27/11/2024</a:t>
            </a:fld>
            <a:endParaRPr lang="es-ES" noProof="0" dirty="0"/>
          </a:p>
        </p:txBody>
      </p:sp>
      <p:sp>
        <p:nvSpPr>
          <p:cNvPr id="6" name="Marcador de posición de pie de página 5"/>
          <p:cNvSpPr>
            <a:spLocks noGrp="1"/>
          </p:cNvSpPr>
          <p:nvPr>
            <p:ph type="ftr" sz="quarter" idx="11"/>
          </p:nvPr>
        </p:nvSpPr>
        <p:spPr>
          <a:xfrm>
            <a:off x="3403965" y="6453386"/>
            <a:ext cx="2373675" cy="404614"/>
          </a:xfrm>
        </p:spPr>
        <p:txBody>
          <a:bodyPr rtlCol="0"/>
          <a:lstStyle>
            <a:lvl1pPr>
              <a:defRPr>
                <a:solidFill>
                  <a:schemeClr val="bg1"/>
                </a:solidFill>
              </a:defRPr>
            </a:lvl1pPr>
          </a:lstStyle>
          <a:p>
            <a:pPr rtl="0"/>
            <a:r>
              <a:rPr lang="es-ES" noProof="0"/>
              <a:t>Agregar un pie de página </a:t>
            </a:r>
            <a:endParaRPr lang="es-ES" noProof="0" dirty="0"/>
          </a:p>
        </p:txBody>
      </p:sp>
      <p:sp>
        <p:nvSpPr>
          <p:cNvPr id="7" name="Marcador de posición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B38049E5-7B53-4E85-8972-7D6C4BCE5BB9}" type="slidenum">
              <a:rPr lang="es-ES" noProof="0" smtClean="0"/>
              <a:t>‹Nº›</a:t>
            </a:fld>
            <a:endParaRPr lang="es-ES" noProof="0" dirty="0"/>
          </a:p>
        </p:txBody>
      </p:sp>
      <p:sp>
        <p:nvSpPr>
          <p:cNvPr id="9" name="Rectángulo 8" title="Barra de división"/>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rma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sp>
        <p:nvSpPr>
          <p:cNvPr id="13" name="Forma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sp>
        <p:nvSpPr>
          <p:cNvPr id="10" name="Marcador de posición de imagen 9">
            <a:extLst>
              <a:ext uri="{FF2B5EF4-FFF2-40B4-BE49-F238E27FC236}">
                <a16:creationId xmlns:a16="http://schemas.microsoft.com/office/drawing/2014/main" id="{3BDA3A4D-2561-4EEB-8787-E1A652565755}"/>
              </a:ext>
            </a:extLst>
          </p:cNvPr>
          <p:cNvSpPr>
            <a:spLocks noGrp="1"/>
          </p:cNvSpPr>
          <p:nvPr>
            <p:ph type="pic" sz="quarter" idx="13"/>
          </p:nvPr>
        </p:nvSpPr>
        <p:spPr>
          <a:xfrm>
            <a:off x="806245" y="668595"/>
            <a:ext cx="4646651" cy="4198373"/>
          </a:xfrm>
          <a:prstGeom prst="snip2DiagRect">
            <a:avLst>
              <a:gd name="adj1" fmla="val 0"/>
              <a:gd name="adj2" fmla="val 10300"/>
            </a:avLst>
          </a:prstGeom>
          <a:ln w="38100">
            <a:solidFill>
              <a:schemeClr val="bg1"/>
            </a:solidFill>
          </a:ln>
          <a:effectLst>
            <a:innerShdw blurRad="114300">
              <a:prstClr val="black"/>
            </a:innerShdw>
          </a:effectLst>
        </p:spPr>
        <p:txBody>
          <a:bodyPr rtlCol="0"/>
          <a:lstStyle>
            <a:lvl1pPr>
              <a:defRPr>
                <a:solidFill>
                  <a:schemeClr val="bg1"/>
                </a:solidFill>
              </a:defRPr>
            </a:lvl1pPr>
          </a:lstStyle>
          <a:p>
            <a:pPr rtl="0"/>
            <a:r>
              <a:rPr lang="es-ES" noProof="0"/>
              <a:t>Haga clic en el icono para agregar una imagen</a:t>
            </a:r>
            <a:endParaRPr lang="es-ES" noProof="0" dirty="0"/>
          </a:p>
        </p:txBody>
      </p:sp>
      <p:sp>
        <p:nvSpPr>
          <p:cNvPr id="16" name="Marcador de posición de texto 15">
            <a:extLst>
              <a:ext uri="{FF2B5EF4-FFF2-40B4-BE49-F238E27FC236}">
                <a16:creationId xmlns:a16="http://schemas.microsoft.com/office/drawing/2014/main" id="{FBB32A6B-92AA-4208-9120-FFC166CE751C}"/>
              </a:ext>
            </a:extLst>
          </p:cNvPr>
          <p:cNvSpPr>
            <a:spLocks noGrp="1"/>
          </p:cNvSpPr>
          <p:nvPr>
            <p:ph type="body" sz="quarter" idx="14"/>
          </p:nvPr>
        </p:nvSpPr>
        <p:spPr>
          <a:xfrm>
            <a:off x="570275" y="5352418"/>
            <a:ext cx="5148000" cy="900000"/>
          </a:xfrm>
          <a:solidFill>
            <a:schemeClr val="bg2"/>
          </a:solidFill>
          <a:effectLst>
            <a:innerShdw blurRad="114300">
              <a:prstClr val="black">
                <a:alpha val="34000"/>
              </a:prstClr>
            </a:innerShdw>
          </a:effectLst>
        </p:spPr>
        <p:txBody>
          <a:bodyPr rtlCol="0" anchor="ctr" anchorCtr="0"/>
          <a:lstStyle>
            <a:lvl1pPr marL="0" indent="0" algn="ctr">
              <a:buFont typeface="Arial" panose="020B0604020202020204" pitchFamily="34" charset="0"/>
              <a:buNone/>
              <a:defRPr sz="1800">
                <a:solidFill>
                  <a:schemeClr val="accent3"/>
                </a:solidFill>
              </a:defRPr>
            </a:lvl1pPr>
            <a:lvl2pPr marL="530352" indent="0" algn="ctr">
              <a:buFont typeface="Arial" panose="020B0604020202020204" pitchFamily="34" charset="0"/>
              <a:buNone/>
              <a:defRPr sz="1800">
                <a:solidFill>
                  <a:schemeClr val="accent3"/>
                </a:solidFill>
              </a:defRPr>
            </a:lvl2pPr>
            <a:lvl3pPr marL="987552" indent="0" algn="ctr">
              <a:buFont typeface="Arial" panose="020B0604020202020204" pitchFamily="34" charset="0"/>
              <a:buNone/>
              <a:defRPr sz="1600">
                <a:solidFill>
                  <a:schemeClr val="accent3"/>
                </a:solidFill>
              </a:defRPr>
            </a:lvl3pPr>
            <a:lvl4pPr marL="1444752" indent="0" algn="ctr">
              <a:buFont typeface="Arial" panose="020B0604020202020204" pitchFamily="34" charset="0"/>
              <a:buNone/>
              <a:defRPr sz="1600">
                <a:solidFill>
                  <a:schemeClr val="accent3"/>
                </a:solidFill>
              </a:defRPr>
            </a:lvl4pPr>
            <a:lvl5pPr marL="1901952" indent="0" algn="ctr">
              <a:buFont typeface="Arial" panose="020B0604020202020204" pitchFamily="34" charset="0"/>
              <a:buNone/>
              <a:defRPr sz="1400">
                <a:solidFill>
                  <a:schemeClr val="accent3"/>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0" name="Forma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sp>
        <p:nvSpPr>
          <p:cNvPr id="21" name="Forma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cxnSp>
        <p:nvCxnSpPr>
          <p:cNvPr id="23" name="Conector recto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2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sp>
        <p:nvSpPr>
          <p:cNvPr id="8" name="Rectángulo 7" title="Forma de fondo"/>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Esquinas superiores recortadas 10">
            <a:extLst>
              <a:ext uri="{FF2B5EF4-FFF2-40B4-BE49-F238E27FC236}">
                <a16:creationId xmlns:a16="http://schemas.microsoft.com/office/drawing/2014/main"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2" name="Título 1"/>
          <p:cNvSpPr>
            <a:spLocks noGrp="1"/>
          </p:cNvSpPr>
          <p:nvPr>
            <p:ph type="title" hasCustomPrompt="1"/>
          </p:nvPr>
        </p:nvSpPr>
        <p:spPr>
          <a:xfrm>
            <a:off x="6930776" y="477366"/>
            <a:ext cx="4644000" cy="1341602"/>
          </a:xfrm>
        </p:spPr>
        <p:txBody>
          <a:bodyPr rtlCol="0" anchor="ctr" anchorCtr="0">
            <a:normAutofit/>
          </a:bodyPr>
          <a:lstStyle>
            <a:lvl1pPr algn="ctr">
              <a:lnSpc>
                <a:spcPct val="84000"/>
              </a:lnSpc>
              <a:defRPr sz="4800" baseline="0">
                <a:solidFill>
                  <a:schemeClr val="tx2"/>
                </a:solidFill>
              </a:defRPr>
            </a:lvl1pPr>
          </a:lstStyle>
          <a:p>
            <a:pPr rtl="0"/>
            <a:r>
              <a:rPr lang="es-ES" noProof="0" dirty="0"/>
              <a:t>Haga clic para modificar el estilo de título del patrón</a:t>
            </a:r>
          </a:p>
        </p:txBody>
      </p:sp>
      <p:sp>
        <p:nvSpPr>
          <p:cNvPr id="4" name="Marcador de posición de texto 3"/>
          <p:cNvSpPr>
            <a:spLocks noGrp="1"/>
          </p:cNvSpPr>
          <p:nvPr>
            <p:ph type="body" sz="half" idx="2"/>
          </p:nvPr>
        </p:nvSpPr>
        <p:spPr>
          <a:xfrm>
            <a:off x="6930775" y="1966451"/>
            <a:ext cx="4644001" cy="4388615"/>
          </a:xfrm>
        </p:spPr>
        <p:txBody>
          <a:bodyPr rtlCol="0"/>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507591" y="6453386"/>
            <a:ext cx="1204572" cy="404614"/>
          </a:xfrm>
        </p:spPr>
        <p:txBody>
          <a:bodyPr rtlCol="0"/>
          <a:lstStyle>
            <a:lvl1pPr>
              <a:defRPr>
                <a:solidFill>
                  <a:schemeClr val="bg1"/>
                </a:solidFill>
              </a:defRPr>
            </a:lvl1pPr>
          </a:lstStyle>
          <a:p>
            <a:pPr rtl="0"/>
            <a:fld id="{FECD1BCE-0552-4906-B3D0-2BAE75C8085D}" type="datetime1">
              <a:rPr lang="es-ES" noProof="0" smtClean="0"/>
              <a:t>27/11/2024</a:t>
            </a:fld>
            <a:endParaRPr lang="es-ES" noProof="0" dirty="0"/>
          </a:p>
        </p:txBody>
      </p:sp>
      <p:sp>
        <p:nvSpPr>
          <p:cNvPr id="6" name="Marcador de posición de pie de página 5"/>
          <p:cNvSpPr>
            <a:spLocks noGrp="1"/>
          </p:cNvSpPr>
          <p:nvPr>
            <p:ph type="ftr" sz="quarter" idx="11"/>
          </p:nvPr>
        </p:nvSpPr>
        <p:spPr>
          <a:xfrm>
            <a:off x="3403965" y="6453386"/>
            <a:ext cx="2373675" cy="404614"/>
          </a:xfrm>
        </p:spPr>
        <p:txBody>
          <a:bodyPr rtlCol="0"/>
          <a:lstStyle>
            <a:lvl1pPr>
              <a:defRPr>
                <a:solidFill>
                  <a:schemeClr val="bg1"/>
                </a:solidFill>
              </a:defRPr>
            </a:lvl1pPr>
          </a:lstStyle>
          <a:p>
            <a:pPr rtl="0"/>
            <a:r>
              <a:rPr lang="es-ES" noProof="0"/>
              <a:t>Agregar un pie de página </a:t>
            </a:r>
            <a:endParaRPr lang="es-ES" noProof="0" dirty="0"/>
          </a:p>
        </p:txBody>
      </p:sp>
      <p:sp>
        <p:nvSpPr>
          <p:cNvPr id="7" name="Marcador de posición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B38049E5-7B53-4E85-8972-7D6C4BCE5BB9}" type="slidenum">
              <a:rPr lang="es-ES" noProof="0" smtClean="0"/>
              <a:t>‹Nº›</a:t>
            </a:fld>
            <a:endParaRPr lang="es-ES" noProof="0" dirty="0"/>
          </a:p>
        </p:txBody>
      </p:sp>
      <p:sp>
        <p:nvSpPr>
          <p:cNvPr id="9" name="Rectángulo 8" title="Barra de división"/>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rma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sp>
        <p:nvSpPr>
          <p:cNvPr id="13" name="Forma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sp>
        <p:nvSpPr>
          <p:cNvPr id="19" name="Marcador de posición de imagen 18">
            <a:extLst>
              <a:ext uri="{FF2B5EF4-FFF2-40B4-BE49-F238E27FC236}">
                <a16:creationId xmlns:a16="http://schemas.microsoft.com/office/drawing/2014/main" id="{D57F3340-8A42-40F0-BF5B-EEF6E3E88E6E}"/>
              </a:ext>
            </a:extLst>
          </p:cNvPr>
          <p:cNvSpPr>
            <a:spLocks noGrp="1"/>
          </p:cNvSpPr>
          <p:nvPr>
            <p:ph type="pic" idx="1"/>
          </p:nvPr>
        </p:nvSpPr>
        <p:spPr>
          <a:xfrm>
            <a:off x="806246" y="668595"/>
            <a:ext cx="4646651"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0" name="Forma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sp>
        <p:nvSpPr>
          <p:cNvPr id="21" name="Forma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solidFill>
                <a:schemeClr val="tx2"/>
              </a:solidFill>
            </a:endParaRPr>
          </a:p>
        </p:txBody>
      </p:sp>
      <p:cxnSp>
        <p:nvCxnSpPr>
          <p:cNvPr id="23" name="Conector recto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8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5025" y="1301360"/>
            <a:ext cx="9612971" cy="2852737"/>
          </a:xfrm>
        </p:spPr>
        <p:txBody>
          <a:bodyPr rtlCol="0" anchor="b">
            <a:normAutofit/>
          </a:bodyPr>
          <a:lstStyle>
            <a:lvl1pPr algn="r">
              <a:defRPr sz="7200" cap="none" baseline="0">
                <a:solidFill>
                  <a:schemeClr val="tx1"/>
                </a:solidFill>
              </a:defRPr>
            </a:lvl1p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426D41DC-B416-4C4D-A625-8553429C8CD0}" type="datetime1">
              <a:rPr lang="es-ES" noProof="0" smtClean="0"/>
              <a:t>27/11/2024</a:t>
            </a:fld>
            <a:endParaRPr lang="es-ES" noProof="0" dirty="0"/>
          </a:p>
        </p:txBody>
      </p:sp>
      <p:sp>
        <p:nvSpPr>
          <p:cNvPr id="5" name="Marcador de posición de pie de página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r>
              <a:rPr lang="es-ES" noProof="0"/>
              <a:t>Agregar un pie de página </a:t>
            </a:r>
            <a:endParaRPr lang="es-ES" noProof="0" dirty="0"/>
          </a:p>
        </p:txBody>
      </p:sp>
      <p:sp>
        <p:nvSpPr>
          <p:cNvPr id="6" name="Marcador de posición de número de diapositiva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B38049E5-7B53-4E85-8972-7D6C4BCE5BB9}" type="slidenum">
              <a:rPr lang="es-ES" noProof="0" smtClean="0"/>
              <a:t>‹Nº›</a:t>
            </a:fld>
            <a:endParaRPr lang="es-ES" noProof="0" dirty="0"/>
          </a:p>
        </p:txBody>
      </p:sp>
      <p:sp>
        <p:nvSpPr>
          <p:cNvPr id="9" name="Forma de L 8">
            <a:extLst>
              <a:ext uri="{FF2B5EF4-FFF2-40B4-BE49-F238E27FC236}">
                <a16:creationId xmlns:a16="http://schemas.microsoft.com/office/drawing/2014/main" id="{BF5B4C6D-2825-4690-8D32-39CBF5E0F7E6}"/>
              </a:ext>
            </a:extLst>
          </p:cNvPr>
          <p:cNvSpPr/>
          <p:nvPr userDrawn="1"/>
        </p:nvSpPr>
        <p:spPr>
          <a:xfrm rot="10800000" flipV="1">
            <a:off x="8532326" y="1044128"/>
            <a:ext cx="2772000" cy="2453362"/>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
        <p:nvSpPr>
          <p:cNvPr id="8" name="Forma de L 7">
            <a:extLst>
              <a:ext uri="{FF2B5EF4-FFF2-40B4-BE49-F238E27FC236}">
                <a16:creationId xmlns:a16="http://schemas.microsoft.com/office/drawing/2014/main" id="{DFD43940-6D78-4E75-BDB6-8792768BB894}"/>
              </a:ext>
            </a:extLst>
          </p:cNvPr>
          <p:cNvSpPr/>
          <p:nvPr userDrawn="1"/>
        </p:nvSpPr>
        <p:spPr>
          <a:xfrm flipH="1">
            <a:off x="8286317" y="908796"/>
            <a:ext cx="3152309" cy="2733997"/>
          </a:xfrm>
          <a:prstGeom prst="corner">
            <a:avLst>
              <a:gd name="adj1" fmla="val 5837"/>
              <a:gd name="adj2" fmla="val 6502"/>
            </a:avLst>
          </a:prstGeom>
          <a:solidFill>
            <a:schemeClr val="accent6"/>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1592144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ctángulo 7" title="Barra lateral">
            <a:extLst>
              <a:ext uri="{FF2B5EF4-FFF2-40B4-BE49-F238E27FC236}">
                <a16:creationId xmlns:a16="http://schemas.microsoft.com/office/drawing/2014/main" id="{FFA7AFEF-D97A-4A94-A884-7F95E91332B7}"/>
              </a:ext>
            </a:extLst>
          </p:cNvPr>
          <p:cNvSpPr/>
          <p:nvPr userDrawn="1"/>
        </p:nvSpPr>
        <p:spPr>
          <a:xfrm>
            <a:off x="622095" y="0"/>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posición de título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371600" y="2286000"/>
            <a:ext cx="9601200" cy="3581400"/>
          </a:xfrm>
          <a:prstGeom prst="rect">
            <a:avLst/>
          </a:prstGeom>
        </p:spPr>
        <p:txBody>
          <a:bodyPr vert="horz" lIns="91440" tIns="45720" rIns="91440" bIns="45720" rtlCol="0">
            <a:no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EFC5BB15-A5CD-4274-BB95-59A0CD206E2D}" type="datetime1">
              <a:rPr lang="es-ES" noProof="0" smtClean="0"/>
              <a:t>27/11/2024</a:t>
            </a:fld>
            <a:endParaRPr lang="es-ES" noProof="0" dirty="0"/>
          </a:p>
        </p:txBody>
      </p:sp>
      <p:sp>
        <p:nvSpPr>
          <p:cNvPr id="5" name="Marcador de posición de pie de página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lgn="ctr" rtl="0"/>
            <a:r>
              <a:rPr lang="es-ES" noProof="0"/>
              <a:t>Agregar un pie de página </a:t>
            </a:r>
            <a:endParaRPr lang="es-ES" noProof="0" dirty="0"/>
          </a:p>
        </p:txBody>
      </p:sp>
      <p:sp>
        <p:nvSpPr>
          <p:cNvPr id="6" name="Marcador de posición de número de diapositiva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B38049E5-7B53-4E85-8972-7D6C4BCE5BB9}" type="slidenum">
              <a:rPr lang="es-ES" noProof="0" smtClean="0"/>
              <a:t>‹Nº›</a:t>
            </a:fld>
            <a:endParaRPr lang="es-ES" noProof="0" dirty="0"/>
          </a:p>
        </p:txBody>
      </p:sp>
      <p:sp>
        <p:nvSpPr>
          <p:cNvPr id="9" name="Rectángulo 8" title="Barra lateral"/>
          <p:cNvSpPr/>
          <p:nvPr/>
        </p:nvSpPr>
        <p:spPr>
          <a:xfrm>
            <a:off x="478095" y="376"/>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63033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73" r:id="rId4"/>
    <p:sldLayoutId id="2147483668" r:id="rId5"/>
    <p:sldLayoutId id="2147483671" r:id="rId6"/>
    <p:sldLayoutId id="2147483669" r:id="rId7"/>
    <p:sldLayoutId id="2147483672" r:id="rId8"/>
    <p:sldLayoutId id="2147483663" r:id="rId9"/>
    <p:sldLayoutId id="2147483664" r:id="rId10"/>
    <p:sldLayoutId id="2147483665" r:id="rId11"/>
    <p:sldLayoutId id="2147483666" r:id="rId12"/>
    <p:sldLayoutId id="2147483667" r:id="rId13"/>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889FE-7B85-40C7-8441-909223A9B382}"/>
              </a:ext>
            </a:extLst>
          </p:cNvPr>
          <p:cNvSpPr>
            <a:spLocks noGrp="1"/>
          </p:cNvSpPr>
          <p:nvPr>
            <p:ph type="ctrTitle"/>
          </p:nvPr>
        </p:nvSpPr>
        <p:spPr>
          <a:xfrm>
            <a:off x="329293" y="82957"/>
            <a:ext cx="11522373" cy="3007447"/>
          </a:xfrm>
        </p:spPr>
        <p:txBody>
          <a:bodyPr rtlCol="0"/>
          <a:lstStyle/>
          <a:p>
            <a:pPr rtl="0"/>
            <a:r>
              <a:rPr lang="es-ES_tradnl" dirty="0"/>
              <a:t>IV J</a:t>
            </a:r>
            <a:r>
              <a:rPr lang="es-ES" dirty="0"/>
              <a:t>ORNADA DE TRANSFERENCIA</a:t>
            </a:r>
          </a:p>
        </p:txBody>
      </p:sp>
      <p:sp>
        <p:nvSpPr>
          <p:cNvPr id="3" name="Subtítulo 2">
            <a:extLst>
              <a:ext uri="{FF2B5EF4-FFF2-40B4-BE49-F238E27FC236}">
                <a16:creationId xmlns:a16="http://schemas.microsoft.com/office/drawing/2014/main" id="{B87DC842-2DF4-46F3-AEC5-E38386DA6887}"/>
              </a:ext>
            </a:extLst>
          </p:cNvPr>
          <p:cNvSpPr>
            <a:spLocks noGrp="1"/>
          </p:cNvSpPr>
          <p:nvPr>
            <p:ph type="subTitle" idx="1"/>
          </p:nvPr>
        </p:nvSpPr>
        <p:spPr>
          <a:xfrm>
            <a:off x="3731999" y="2337855"/>
            <a:ext cx="4716966" cy="444381"/>
          </a:xfrm>
        </p:spPr>
        <p:txBody>
          <a:bodyPr rtlCol="0">
            <a:normAutofit fontScale="92500" lnSpcReduction="10000"/>
          </a:bodyPr>
          <a:lstStyle/>
          <a:p>
            <a:pPr rtl="0"/>
            <a:r>
              <a:rPr lang="es-ES" i="1" dirty="0"/>
              <a:t>Albacete, 28 de noviembre de 2024</a:t>
            </a:r>
          </a:p>
          <a:p>
            <a:pPr rtl="0"/>
            <a:endParaRPr lang="es-ES" dirty="0"/>
          </a:p>
        </p:txBody>
      </p:sp>
      <p:pic>
        <p:nvPicPr>
          <p:cNvPr id="7" name="Imagen 6" descr="Logotipo&#10;&#10;Descripción generada automáticamente">
            <a:extLst>
              <a:ext uri="{FF2B5EF4-FFF2-40B4-BE49-F238E27FC236}">
                <a16:creationId xmlns:a16="http://schemas.microsoft.com/office/drawing/2014/main" id="{0AFBBD58-ABE4-459B-885A-D6B6F4951FE4}"/>
              </a:ext>
            </a:extLst>
          </p:cNvPr>
          <p:cNvPicPr>
            <a:picLocks noChangeAspect="1"/>
          </p:cNvPicPr>
          <p:nvPr/>
        </p:nvPicPr>
        <p:blipFill>
          <a:blip r:embed="rId3"/>
          <a:stretch>
            <a:fillRect/>
          </a:stretch>
        </p:blipFill>
        <p:spPr>
          <a:xfrm>
            <a:off x="3320342" y="2560045"/>
            <a:ext cx="5540273" cy="3115125"/>
          </a:xfrm>
          <a:prstGeom prst="rect">
            <a:avLst/>
          </a:prstGeom>
        </p:spPr>
      </p:pic>
      <p:pic>
        <p:nvPicPr>
          <p:cNvPr id="12" name="Imagen 11" descr="Texto&#10;&#10;Descripción generada automáticamente">
            <a:extLst>
              <a:ext uri="{FF2B5EF4-FFF2-40B4-BE49-F238E27FC236}">
                <a16:creationId xmlns:a16="http://schemas.microsoft.com/office/drawing/2014/main" id="{3715C46F-7E0C-4835-8A9F-8B329475EA1F}"/>
              </a:ext>
            </a:extLst>
          </p:cNvPr>
          <p:cNvPicPr>
            <a:picLocks noChangeAspect="1"/>
          </p:cNvPicPr>
          <p:nvPr/>
        </p:nvPicPr>
        <p:blipFill>
          <a:blip r:embed="rId4"/>
          <a:stretch>
            <a:fillRect/>
          </a:stretch>
        </p:blipFill>
        <p:spPr>
          <a:xfrm>
            <a:off x="3440366" y="5473485"/>
            <a:ext cx="5300223" cy="949135"/>
          </a:xfrm>
          <a:prstGeom prst="rect">
            <a:avLst/>
          </a:prstGeom>
        </p:spPr>
      </p:pic>
      <p:sp>
        <p:nvSpPr>
          <p:cNvPr id="5" name="Marcador de número de diapositiva 4">
            <a:extLst>
              <a:ext uri="{FF2B5EF4-FFF2-40B4-BE49-F238E27FC236}">
                <a16:creationId xmlns:a16="http://schemas.microsoft.com/office/drawing/2014/main" id="{35EDCB42-F414-F835-B568-3F413DB4009E}"/>
              </a:ext>
            </a:extLst>
          </p:cNvPr>
          <p:cNvSpPr>
            <a:spLocks noGrp="1"/>
          </p:cNvSpPr>
          <p:nvPr>
            <p:ph type="sldNum" sz="quarter" idx="12"/>
          </p:nvPr>
        </p:nvSpPr>
        <p:spPr/>
        <p:txBody>
          <a:bodyPr/>
          <a:lstStyle/>
          <a:p>
            <a:pPr rtl="0"/>
            <a:fld id="{B38049E5-7B53-4E85-8972-7D6C4BCE5BB9}" type="slidenum">
              <a:rPr lang="es-ES" noProof="0" smtClean="0"/>
              <a:pPr rtl="0"/>
              <a:t>1</a:t>
            </a:fld>
            <a:endParaRPr lang="es-ES" noProof="0" dirty="0"/>
          </a:p>
        </p:txBody>
      </p:sp>
    </p:spTree>
    <p:extLst>
      <p:ext uri="{BB962C8B-B14F-4D97-AF65-F5344CB8AC3E}">
        <p14:creationId xmlns:p14="http://schemas.microsoft.com/office/powerpoint/2010/main" val="246167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914401" y="458199"/>
            <a:ext cx="11182864" cy="1197605"/>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3200" b="1" dirty="0"/>
              <a:t>2. Estimación coste de producción y pérdidas por muerte del animal</a:t>
            </a:r>
          </a:p>
          <a:p>
            <a:pPr algn="ctr"/>
            <a:endParaRPr lang="en-GB" sz="4800" b="1" dirty="0"/>
          </a:p>
        </p:txBody>
      </p:sp>
      <p:sp>
        <p:nvSpPr>
          <p:cNvPr id="3" name="Rectángulo 2">
            <a:extLst>
              <a:ext uri="{FF2B5EF4-FFF2-40B4-BE49-F238E27FC236}">
                <a16:creationId xmlns:a16="http://schemas.microsoft.com/office/drawing/2014/main" id="{6FDFBD9A-CE29-99BA-2673-46315FFAD77C}"/>
              </a:ext>
            </a:extLst>
          </p:cNvPr>
          <p:cNvSpPr/>
          <p:nvPr/>
        </p:nvSpPr>
        <p:spPr>
          <a:xfrm>
            <a:off x="1157415" y="1785274"/>
            <a:ext cx="10516309" cy="446156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ysClr val="windowText" lastClr="000000"/>
                </a:solidFill>
              </a:rPr>
              <a:t>Caso de estudio</a:t>
            </a:r>
          </a:p>
          <a:p>
            <a:pPr algn="ctr"/>
            <a:endParaRPr lang="es-ES" sz="2800" b="1" dirty="0">
              <a:solidFill>
                <a:sysClr val="windowText" lastClr="000000"/>
              </a:solidFill>
            </a:endParaRPr>
          </a:p>
          <a:p>
            <a:pPr algn="ctr"/>
            <a:r>
              <a:rPr lang="es-ES" sz="2800" b="1" dirty="0">
                <a:solidFill>
                  <a:sysClr val="windowText" lastClr="000000"/>
                </a:solidFill>
              </a:rPr>
              <a:t>Finca de la Nava (RN-MN)</a:t>
            </a:r>
          </a:p>
          <a:p>
            <a:pPr algn="ctr"/>
            <a:endParaRPr lang="es-ES" b="1" dirty="0">
              <a:solidFill>
                <a:sysClr val="windowText" lastClr="000000"/>
              </a:solidFill>
            </a:endParaRPr>
          </a:p>
          <a:p>
            <a:pPr algn="ctr"/>
            <a:endParaRPr lang="es-ES" b="1" dirty="0">
              <a:solidFill>
                <a:sysClr val="windowText" lastClr="000000"/>
              </a:solidFill>
            </a:endParaRPr>
          </a:p>
          <a:p>
            <a:pPr algn="ctr"/>
            <a:r>
              <a:rPr lang="es-ES" sz="2400" dirty="0">
                <a:solidFill>
                  <a:schemeClr val="tx1"/>
                </a:solidFill>
              </a:rPr>
              <a:t>Programa GTE</a:t>
            </a:r>
          </a:p>
          <a:p>
            <a:pPr algn="ctr"/>
            <a:r>
              <a:rPr lang="es-ES" sz="2400" dirty="0">
                <a:solidFill>
                  <a:schemeClr val="tx1"/>
                </a:solidFill>
              </a:rPr>
              <a:t>RN-MN</a:t>
            </a:r>
          </a:p>
          <a:p>
            <a:pPr algn="ctr"/>
            <a:r>
              <a:rPr lang="es-ES" sz="2400" dirty="0">
                <a:solidFill>
                  <a:schemeClr val="tx1"/>
                </a:solidFill>
              </a:rPr>
              <a:t>2017-2023</a:t>
            </a:r>
          </a:p>
          <a:p>
            <a:pPr algn="ctr"/>
            <a:endParaRPr lang="es-ES" b="1" dirty="0">
              <a:solidFill>
                <a:sysClr val="windowText" lastClr="000000"/>
              </a:solidFill>
            </a:endParaRPr>
          </a:p>
        </p:txBody>
      </p:sp>
      <p:sp>
        <p:nvSpPr>
          <p:cNvPr id="5" name="Marcador de número de diapositiva 4">
            <a:extLst>
              <a:ext uri="{FF2B5EF4-FFF2-40B4-BE49-F238E27FC236}">
                <a16:creationId xmlns:a16="http://schemas.microsoft.com/office/drawing/2014/main" id="{F9676483-5FFC-5643-26CC-9016E3F1D289}"/>
              </a:ext>
            </a:extLst>
          </p:cNvPr>
          <p:cNvSpPr>
            <a:spLocks noGrp="1"/>
          </p:cNvSpPr>
          <p:nvPr>
            <p:ph type="sldNum" sz="quarter" idx="12"/>
          </p:nvPr>
        </p:nvSpPr>
        <p:spPr/>
        <p:txBody>
          <a:bodyPr/>
          <a:lstStyle/>
          <a:p>
            <a:pPr rtl="0"/>
            <a:fld id="{B38049E5-7B53-4E85-8972-7D6C4BCE5BB9}" type="slidenum">
              <a:rPr lang="es-ES" noProof="0" smtClean="0"/>
              <a:t>10</a:t>
            </a:fld>
            <a:endParaRPr lang="es-ES" noProof="0" dirty="0"/>
          </a:p>
        </p:txBody>
      </p:sp>
    </p:spTree>
    <p:extLst>
      <p:ext uri="{BB962C8B-B14F-4D97-AF65-F5344CB8AC3E}">
        <p14:creationId xmlns:p14="http://schemas.microsoft.com/office/powerpoint/2010/main" val="179116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90833" y="359346"/>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grpSp>
        <p:nvGrpSpPr>
          <p:cNvPr id="2" name="Grupo 1">
            <a:extLst>
              <a:ext uri="{FF2B5EF4-FFF2-40B4-BE49-F238E27FC236}">
                <a16:creationId xmlns:a16="http://schemas.microsoft.com/office/drawing/2014/main" id="{2B912B92-387F-F443-E53B-A322A76CF44A}"/>
              </a:ext>
            </a:extLst>
          </p:cNvPr>
          <p:cNvGrpSpPr/>
          <p:nvPr/>
        </p:nvGrpSpPr>
        <p:grpSpPr>
          <a:xfrm>
            <a:off x="1346886" y="1164805"/>
            <a:ext cx="9483384" cy="5532557"/>
            <a:chOff x="133818" y="1189519"/>
            <a:chExt cx="8896010" cy="5160023"/>
          </a:xfrm>
        </p:grpSpPr>
        <p:sp>
          <p:nvSpPr>
            <p:cNvPr id="3" name="Rectángulo: esquinas redondeadas 2">
              <a:extLst>
                <a:ext uri="{FF2B5EF4-FFF2-40B4-BE49-F238E27FC236}">
                  <a16:creationId xmlns:a16="http://schemas.microsoft.com/office/drawing/2014/main" id="{E2F711C3-E158-0B40-AE34-D9C26F46DEFA}"/>
                </a:ext>
              </a:extLst>
            </p:cNvPr>
            <p:cNvSpPr/>
            <p:nvPr/>
          </p:nvSpPr>
          <p:spPr>
            <a:xfrm>
              <a:off x="423749" y="1248937"/>
              <a:ext cx="2152186" cy="9813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OVEJA REPRODUCTORA</a:t>
              </a:r>
            </a:p>
            <a:p>
              <a:pPr algn="ctr"/>
              <a:r>
                <a:rPr lang="es-ES" dirty="0"/>
                <a:t>(12 meses)</a:t>
              </a:r>
            </a:p>
          </p:txBody>
        </p:sp>
        <p:sp>
          <p:nvSpPr>
            <p:cNvPr id="5" name="Rectángulo 4">
              <a:extLst>
                <a:ext uri="{FF2B5EF4-FFF2-40B4-BE49-F238E27FC236}">
                  <a16:creationId xmlns:a16="http://schemas.microsoft.com/office/drawing/2014/main" id="{F9145870-6F9B-5AF2-A0F2-09A2A92527C0}"/>
                </a:ext>
              </a:extLst>
            </p:cNvPr>
            <p:cNvSpPr/>
            <p:nvPr/>
          </p:nvSpPr>
          <p:spPr>
            <a:xfrm>
              <a:off x="133818" y="2871768"/>
              <a:ext cx="2732048" cy="243096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ysClr val="windowText" lastClr="000000"/>
                  </a:solidFill>
                </a:rPr>
                <a:t>Vida útil: </a:t>
              </a:r>
            </a:p>
            <a:p>
              <a:pPr algn="ctr"/>
              <a:r>
                <a:rPr lang="es-ES" dirty="0">
                  <a:solidFill>
                    <a:sysClr val="windowText" lastClr="000000"/>
                  </a:solidFill>
                </a:rPr>
                <a:t>5 años/5 partos (1 por año)</a:t>
              </a:r>
            </a:p>
            <a:p>
              <a:pPr algn="ctr"/>
              <a:r>
                <a:rPr lang="es-ES" dirty="0">
                  <a:solidFill>
                    <a:sysClr val="windowText" lastClr="000000"/>
                  </a:solidFill>
                </a:rPr>
                <a:t>Prolificidad: 1,5</a:t>
              </a:r>
            </a:p>
            <a:p>
              <a:pPr algn="ctr"/>
              <a:r>
                <a:rPr lang="es-ES" dirty="0">
                  <a:solidFill>
                    <a:sysClr val="windowText" lastClr="000000"/>
                  </a:solidFill>
                </a:rPr>
                <a:t>Corderos nacidos: 7,5</a:t>
              </a:r>
            </a:p>
            <a:p>
              <a:pPr algn="ctr"/>
              <a:r>
                <a:rPr lang="es-ES" dirty="0">
                  <a:solidFill>
                    <a:sysClr val="windowText" lastClr="000000"/>
                  </a:solidFill>
                </a:rPr>
                <a:t>Corderos supervivientes: 6  (mortalidad 20%)</a:t>
              </a:r>
            </a:p>
          </p:txBody>
        </p:sp>
        <p:sp>
          <p:nvSpPr>
            <p:cNvPr id="6" name="Rectángulo: esquinas redondeadas 5">
              <a:extLst>
                <a:ext uri="{FF2B5EF4-FFF2-40B4-BE49-F238E27FC236}">
                  <a16:creationId xmlns:a16="http://schemas.microsoft.com/office/drawing/2014/main" id="{A2C21F80-4D5D-9980-D850-EFE90E148B74}"/>
                </a:ext>
              </a:extLst>
            </p:cNvPr>
            <p:cNvSpPr/>
            <p:nvPr/>
          </p:nvSpPr>
          <p:spPr>
            <a:xfrm>
              <a:off x="2954743" y="1189519"/>
              <a:ext cx="3205059" cy="8656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Valor amortizable anual:</a:t>
              </a:r>
            </a:p>
            <a:p>
              <a:pPr algn="ctr"/>
              <a:r>
                <a:rPr lang="es-ES" dirty="0"/>
                <a:t>(Valor de compra-Valor matadero)/5</a:t>
              </a:r>
            </a:p>
          </p:txBody>
        </p:sp>
        <p:sp>
          <p:nvSpPr>
            <p:cNvPr id="7" name="Rectángulo 6">
              <a:extLst>
                <a:ext uri="{FF2B5EF4-FFF2-40B4-BE49-F238E27FC236}">
                  <a16:creationId xmlns:a16="http://schemas.microsoft.com/office/drawing/2014/main" id="{C0F2AF80-7665-D7E2-06A8-61351AF73410}"/>
                </a:ext>
              </a:extLst>
            </p:cNvPr>
            <p:cNvSpPr/>
            <p:nvPr/>
          </p:nvSpPr>
          <p:spPr>
            <a:xfrm>
              <a:off x="6734138" y="1500170"/>
              <a:ext cx="1859333" cy="15831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COSTE DE LA OVEJA REPRODUCTORA ANUAL:</a:t>
              </a:r>
            </a:p>
            <a:p>
              <a:pPr algn="ctr"/>
              <a:r>
                <a:rPr lang="es-ES" sz="1600" dirty="0"/>
                <a:t>Coste conjunto</a:t>
              </a:r>
            </a:p>
          </p:txBody>
        </p:sp>
        <p:sp>
          <p:nvSpPr>
            <p:cNvPr id="8" name="Flecha: hacia abajo 8">
              <a:extLst>
                <a:ext uri="{FF2B5EF4-FFF2-40B4-BE49-F238E27FC236}">
                  <a16:creationId xmlns:a16="http://schemas.microsoft.com/office/drawing/2014/main" id="{5D568C61-56BC-C97B-80D7-F9EFEFC19787}"/>
                </a:ext>
              </a:extLst>
            </p:cNvPr>
            <p:cNvSpPr/>
            <p:nvPr/>
          </p:nvSpPr>
          <p:spPr>
            <a:xfrm>
              <a:off x="1126190" y="2291741"/>
              <a:ext cx="379142" cy="5464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esquinas redondeadas 6">
              <a:extLst>
                <a:ext uri="{FF2B5EF4-FFF2-40B4-BE49-F238E27FC236}">
                  <a16:creationId xmlns:a16="http://schemas.microsoft.com/office/drawing/2014/main" id="{58A26992-1768-D5DF-83F1-7CAF06479D1F}"/>
                </a:ext>
              </a:extLst>
            </p:cNvPr>
            <p:cNvSpPr/>
            <p:nvPr/>
          </p:nvSpPr>
          <p:spPr>
            <a:xfrm>
              <a:off x="3009335" y="2125939"/>
              <a:ext cx="3095876" cy="35425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dirty="0"/>
                <a:t>+Costes de mantenimiento anuales:</a:t>
              </a:r>
            </a:p>
            <a:p>
              <a:pPr marL="285750" indent="-285750">
                <a:buFont typeface="Arial" panose="020B0604020202020204" pitchFamily="34" charset="0"/>
                <a:buChar char="•"/>
              </a:pPr>
              <a:r>
                <a:rPr lang="es-ES" dirty="0"/>
                <a:t>Alimentación</a:t>
              </a:r>
            </a:p>
            <a:p>
              <a:pPr marL="285750" indent="-285750">
                <a:buFont typeface="Arial" panose="020B0604020202020204" pitchFamily="34" charset="0"/>
                <a:buChar char="•"/>
              </a:pPr>
              <a:r>
                <a:rPr lang="es-ES" dirty="0"/>
                <a:t>Mano de Obra</a:t>
              </a:r>
            </a:p>
            <a:p>
              <a:pPr marL="285750" indent="-285750">
                <a:buFont typeface="Arial" panose="020B0604020202020204" pitchFamily="34" charset="0"/>
                <a:buChar char="•"/>
              </a:pPr>
              <a:r>
                <a:rPr lang="es-ES" dirty="0"/>
                <a:t>Zoosanitarios</a:t>
              </a:r>
            </a:p>
            <a:p>
              <a:pPr marL="285750" indent="-285750">
                <a:buFont typeface="Arial" panose="020B0604020202020204" pitchFamily="34" charset="0"/>
                <a:buChar char="•"/>
              </a:pPr>
              <a:r>
                <a:rPr lang="es-ES" dirty="0"/>
                <a:t>Ordeño</a:t>
              </a:r>
            </a:p>
            <a:p>
              <a:pPr marL="285750" indent="-285750">
                <a:buFont typeface="Arial" panose="020B0604020202020204" pitchFamily="34" charset="0"/>
                <a:buChar char="•"/>
              </a:pPr>
              <a:r>
                <a:rPr lang="es-ES" dirty="0"/>
                <a:t>Otros costes indirectos</a:t>
              </a:r>
            </a:p>
            <a:p>
              <a:pPr algn="ctr"/>
              <a:endParaRPr lang="es-ES" dirty="0"/>
            </a:p>
            <a:p>
              <a:r>
                <a:rPr lang="es-ES" dirty="0"/>
                <a:t>-Subvenciones</a:t>
              </a:r>
            </a:p>
            <a:p>
              <a:endParaRPr lang="es-ES" dirty="0"/>
            </a:p>
            <a:p>
              <a:pPr algn="ctr"/>
              <a:r>
                <a:rPr lang="es-ES" dirty="0"/>
                <a:t>Programa GTE, RN-MN</a:t>
              </a:r>
            </a:p>
            <a:p>
              <a:pPr algn="ctr"/>
              <a:r>
                <a:rPr lang="es-ES" dirty="0"/>
                <a:t>2017-2023</a:t>
              </a:r>
            </a:p>
            <a:p>
              <a:pPr algn="ctr"/>
              <a:endParaRPr lang="es-ES" dirty="0"/>
            </a:p>
          </p:txBody>
        </p:sp>
        <p:sp>
          <p:nvSpPr>
            <p:cNvPr id="10" name="Flecha: hacia abajo 8">
              <a:extLst>
                <a:ext uri="{FF2B5EF4-FFF2-40B4-BE49-F238E27FC236}">
                  <a16:creationId xmlns:a16="http://schemas.microsoft.com/office/drawing/2014/main" id="{9D6D4246-9924-E94C-DB41-6D58E0924108}"/>
                </a:ext>
              </a:extLst>
            </p:cNvPr>
            <p:cNvSpPr/>
            <p:nvPr/>
          </p:nvSpPr>
          <p:spPr>
            <a:xfrm>
              <a:off x="6880247" y="3228280"/>
              <a:ext cx="379142" cy="5464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hacia abajo 8">
              <a:extLst>
                <a:ext uri="{FF2B5EF4-FFF2-40B4-BE49-F238E27FC236}">
                  <a16:creationId xmlns:a16="http://schemas.microsoft.com/office/drawing/2014/main" id="{F23414B8-0AC8-D8E8-1008-A8A24CAFEC07}"/>
                </a:ext>
              </a:extLst>
            </p:cNvPr>
            <p:cNvSpPr/>
            <p:nvPr/>
          </p:nvSpPr>
          <p:spPr>
            <a:xfrm>
              <a:off x="8063998" y="3228280"/>
              <a:ext cx="379142" cy="5464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3F794DC-1AC6-2BAD-FD60-40CA9DE140B4}"/>
                </a:ext>
              </a:extLst>
            </p:cNvPr>
            <p:cNvSpPr/>
            <p:nvPr/>
          </p:nvSpPr>
          <p:spPr>
            <a:xfrm>
              <a:off x="6297780" y="3918576"/>
              <a:ext cx="2732048" cy="243096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ysClr val="windowText" lastClr="000000"/>
                  </a:solidFill>
                </a:rPr>
                <a:t>Distribución en base a los ingresos por ventas</a:t>
              </a:r>
            </a:p>
            <a:p>
              <a:pPr algn="ctr"/>
              <a:r>
                <a:rPr lang="es-ES" dirty="0">
                  <a:solidFill>
                    <a:sysClr val="windowText" lastClr="000000"/>
                  </a:solidFill>
                </a:rPr>
                <a:t>81,98% leche</a:t>
              </a:r>
            </a:p>
            <a:p>
              <a:pPr algn="ctr"/>
              <a:r>
                <a:rPr lang="es-ES" dirty="0">
                  <a:solidFill>
                    <a:sysClr val="windowText" lastClr="000000"/>
                  </a:solidFill>
                </a:rPr>
                <a:t>18,02% cordero</a:t>
              </a:r>
            </a:p>
          </p:txBody>
        </p:sp>
      </p:grpSp>
      <p:sp>
        <p:nvSpPr>
          <p:cNvPr id="13" name="Marcador de número de diapositiva 12">
            <a:extLst>
              <a:ext uri="{FF2B5EF4-FFF2-40B4-BE49-F238E27FC236}">
                <a16:creationId xmlns:a16="http://schemas.microsoft.com/office/drawing/2014/main" id="{60F37AA9-E32B-64CC-E47D-C7644A5E3936}"/>
              </a:ext>
            </a:extLst>
          </p:cNvPr>
          <p:cNvSpPr>
            <a:spLocks noGrp="1"/>
          </p:cNvSpPr>
          <p:nvPr>
            <p:ph type="sldNum" sz="quarter" idx="12"/>
          </p:nvPr>
        </p:nvSpPr>
        <p:spPr/>
        <p:txBody>
          <a:bodyPr/>
          <a:lstStyle/>
          <a:p>
            <a:pPr rtl="0"/>
            <a:fld id="{B38049E5-7B53-4E85-8972-7D6C4BCE5BB9}" type="slidenum">
              <a:rPr lang="es-ES" noProof="0" smtClean="0"/>
              <a:t>11</a:t>
            </a:fld>
            <a:endParaRPr lang="es-ES" noProof="0" dirty="0"/>
          </a:p>
        </p:txBody>
      </p:sp>
    </p:spTree>
    <p:extLst>
      <p:ext uri="{BB962C8B-B14F-4D97-AF65-F5344CB8AC3E}">
        <p14:creationId xmlns:p14="http://schemas.microsoft.com/office/powerpoint/2010/main" val="251052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90833" y="359346"/>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pic>
        <p:nvPicPr>
          <p:cNvPr id="2" name="Picture 2" descr="PARDINI Bidón de Aceite/Leche, Aluminio, Plata, 5 litros ...">
            <a:extLst>
              <a:ext uri="{FF2B5EF4-FFF2-40B4-BE49-F238E27FC236}">
                <a16:creationId xmlns:a16="http://schemas.microsoft.com/office/drawing/2014/main" id="{B963A215-3E68-A8D2-1F07-ED3F2A374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427" y="1679630"/>
            <a:ext cx="1053222" cy="1132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7FD5F3FC-29EA-8583-FBC2-5E94BD086451}"/>
              </a:ext>
            </a:extLst>
          </p:cNvPr>
          <p:cNvGraphicFramePr>
            <a:graphicFrameLocks noGrp="1"/>
          </p:cNvGraphicFramePr>
          <p:nvPr>
            <p:extLst>
              <p:ext uri="{D42A27DB-BD31-4B8C-83A1-F6EECF244321}">
                <p14:modId xmlns:p14="http://schemas.microsoft.com/office/powerpoint/2010/main" val="3926640190"/>
              </p:ext>
            </p:extLst>
          </p:nvPr>
        </p:nvGraphicFramePr>
        <p:xfrm>
          <a:off x="3156964" y="984705"/>
          <a:ext cx="4157540" cy="1993129"/>
        </p:xfrm>
        <a:graphic>
          <a:graphicData uri="http://schemas.openxmlformats.org/drawingml/2006/table">
            <a:tbl>
              <a:tblPr>
                <a:tableStyleId>{9D7B26C5-4107-4FEC-AEDC-1716B250A1EF}</a:tableStyleId>
              </a:tblPr>
              <a:tblGrid>
                <a:gridCol w="2638355">
                  <a:extLst>
                    <a:ext uri="{9D8B030D-6E8A-4147-A177-3AD203B41FA5}">
                      <a16:colId xmlns:a16="http://schemas.microsoft.com/office/drawing/2014/main" val="3381176298"/>
                    </a:ext>
                  </a:extLst>
                </a:gridCol>
                <a:gridCol w="1519185">
                  <a:extLst>
                    <a:ext uri="{9D8B030D-6E8A-4147-A177-3AD203B41FA5}">
                      <a16:colId xmlns:a16="http://schemas.microsoft.com/office/drawing/2014/main" val="2479551717"/>
                    </a:ext>
                  </a:extLst>
                </a:gridCol>
              </a:tblGrid>
              <a:tr h="671875">
                <a:tc>
                  <a:txBody>
                    <a:bodyPr/>
                    <a:lstStyle/>
                    <a:p>
                      <a:pPr algn="l" fontAlgn="b"/>
                      <a:r>
                        <a:rPr lang="es-ES" sz="1600" u="none" strike="noStrike" dirty="0">
                          <a:effectLst/>
                        </a:rPr>
                        <a:t>Precio estimado medio de hembra 12 meses (</a:t>
                      </a:r>
                      <a:r>
                        <a:rPr lang="es-ES" sz="1600" u="none" strike="noStrike" dirty="0" err="1">
                          <a:effectLst/>
                        </a:rPr>
                        <a:t>Padq</a:t>
                      </a:r>
                      <a:r>
                        <a:rPr lang="es-ES" sz="1600" u="none" strike="noStrike" dirty="0">
                          <a:effectLst/>
                        </a:rPr>
                        <a:t>)</a:t>
                      </a:r>
                      <a:endParaRPr lang="es-E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600" u="none" strike="noStrike" dirty="0">
                          <a:effectLst/>
                        </a:rPr>
                        <a:t>180,00 €</a:t>
                      </a:r>
                      <a:endParaRPr lang="es-E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18031150"/>
                  </a:ext>
                </a:extLst>
              </a:tr>
              <a:tr h="751067">
                <a:tc>
                  <a:txBody>
                    <a:bodyPr/>
                    <a:lstStyle/>
                    <a:p>
                      <a:pPr algn="l" fontAlgn="b"/>
                      <a:r>
                        <a:rPr lang="es-ES" sz="1600" u="none" strike="noStrike" dirty="0">
                          <a:effectLst/>
                        </a:rPr>
                        <a:t>VR (valor de recuperación desvieje)</a:t>
                      </a:r>
                      <a:endParaRPr lang="es-E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600" u="none" strike="noStrike" dirty="0">
                          <a:effectLst/>
                        </a:rPr>
                        <a:t>55,00 €</a:t>
                      </a:r>
                    </a:p>
                  </a:txBody>
                  <a:tcPr marL="0" marR="0" marT="0" marB="0" anchor="ctr"/>
                </a:tc>
                <a:extLst>
                  <a:ext uri="{0D108BD9-81ED-4DB2-BD59-A6C34878D82A}">
                    <a16:rowId xmlns:a16="http://schemas.microsoft.com/office/drawing/2014/main" val="3213944227"/>
                  </a:ext>
                </a:extLst>
              </a:tr>
              <a:tr h="0">
                <a:tc>
                  <a:txBody>
                    <a:bodyPr/>
                    <a:lstStyle/>
                    <a:p>
                      <a:pPr algn="l" fontAlgn="b"/>
                      <a:endParaRPr lang="es-E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endParaRPr lang="es-ES" sz="1600" u="none" strike="noStrike" dirty="0">
                        <a:effectLst/>
                      </a:endParaRPr>
                    </a:p>
                  </a:txBody>
                  <a:tcPr marL="0" marR="0" marT="0" marB="0" anchor="ctr"/>
                </a:tc>
                <a:extLst>
                  <a:ext uri="{0D108BD9-81ED-4DB2-BD59-A6C34878D82A}">
                    <a16:rowId xmlns:a16="http://schemas.microsoft.com/office/drawing/2014/main" val="516564352"/>
                  </a:ext>
                </a:extLst>
              </a:tr>
              <a:tr h="326347">
                <a:tc>
                  <a:txBody>
                    <a:bodyPr/>
                    <a:lstStyle/>
                    <a:p>
                      <a:pPr algn="l" fontAlgn="b"/>
                      <a:r>
                        <a:rPr lang="es-ES" sz="1600" b="0" u="none" strike="noStrike" dirty="0">
                          <a:solidFill>
                            <a:srgbClr val="000000"/>
                          </a:solidFill>
                          <a:effectLst/>
                        </a:rPr>
                        <a:t>Valor amortizable (</a:t>
                      </a:r>
                      <a:r>
                        <a:rPr lang="es-ES" sz="1600" b="0" u="none" strike="noStrike" dirty="0" err="1">
                          <a:solidFill>
                            <a:srgbClr val="000000"/>
                          </a:solidFill>
                          <a:effectLst/>
                        </a:rPr>
                        <a:t>Padq</a:t>
                      </a:r>
                      <a:r>
                        <a:rPr lang="es-ES" sz="1600" b="0" u="none" strike="noStrike" dirty="0">
                          <a:solidFill>
                            <a:srgbClr val="000000"/>
                          </a:solidFill>
                          <a:effectLst/>
                        </a:rPr>
                        <a:t>-VR)</a:t>
                      </a:r>
                      <a:endParaRPr lang="es-E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600" b="0" u="none" strike="noStrike" dirty="0">
                          <a:solidFill>
                            <a:srgbClr val="000000"/>
                          </a:solidFill>
                          <a:effectLst/>
                        </a:rPr>
                        <a:t>125,00</a:t>
                      </a:r>
                      <a:endParaRPr lang="es-E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07966048"/>
                  </a:ext>
                </a:extLst>
              </a:tr>
            </a:tbl>
          </a:graphicData>
        </a:graphic>
      </p:graphicFrame>
      <p:graphicFrame>
        <p:nvGraphicFramePr>
          <p:cNvPr id="8" name="Tabla 7">
            <a:extLst>
              <a:ext uri="{FF2B5EF4-FFF2-40B4-BE49-F238E27FC236}">
                <a16:creationId xmlns:a16="http://schemas.microsoft.com/office/drawing/2014/main" id="{DBDB1ED5-A4A3-E94D-2600-392332E94EE1}"/>
              </a:ext>
            </a:extLst>
          </p:cNvPr>
          <p:cNvGraphicFramePr>
            <a:graphicFrameLocks noGrp="1"/>
          </p:cNvGraphicFramePr>
          <p:nvPr>
            <p:extLst>
              <p:ext uri="{D42A27DB-BD31-4B8C-83A1-F6EECF244321}">
                <p14:modId xmlns:p14="http://schemas.microsoft.com/office/powerpoint/2010/main" val="748276342"/>
              </p:ext>
            </p:extLst>
          </p:nvPr>
        </p:nvGraphicFramePr>
        <p:xfrm>
          <a:off x="1769452" y="3194261"/>
          <a:ext cx="5190186" cy="2441610"/>
        </p:xfrm>
        <a:graphic>
          <a:graphicData uri="http://schemas.openxmlformats.org/drawingml/2006/table">
            <a:tbl>
              <a:tblPr>
                <a:tableStyleId>{9D7B26C5-4107-4FEC-AEDC-1716B250A1EF}</a:tableStyleId>
              </a:tblPr>
              <a:tblGrid>
                <a:gridCol w="2595093">
                  <a:extLst>
                    <a:ext uri="{9D8B030D-6E8A-4147-A177-3AD203B41FA5}">
                      <a16:colId xmlns:a16="http://schemas.microsoft.com/office/drawing/2014/main" val="3173566598"/>
                    </a:ext>
                  </a:extLst>
                </a:gridCol>
                <a:gridCol w="2595093">
                  <a:extLst>
                    <a:ext uri="{9D8B030D-6E8A-4147-A177-3AD203B41FA5}">
                      <a16:colId xmlns:a16="http://schemas.microsoft.com/office/drawing/2014/main" val="2852937684"/>
                    </a:ext>
                  </a:extLst>
                </a:gridCol>
              </a:tblGrid>
              <a:tr h="367755">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600" u="none" strike="noStrike" kern="1200" dirty="0">
                          <a:solidFill>
                            <a:schemeClr val="tx1"/>
                          </a:solidFill>
                          <a:effectLst/>
                        </a:rPr>
                        <a:t>Costes anuales directamente imputables (€)</a:t>
                      </a:r>
                    </a:p>
                    <a:p>
                      <a:pPr marL="0" algn="ctr" defTabSz="914400" rtl="0" eaLnBrk="1" fontAlgn="b" latinLnBrk="0" hangingPunct="1"/>
                      <a:endParaRPr lang="es-ES" sz="1600" u="none" strike="noStrike" kern="1200" dirty="0">
                        <a:solidFill>
                          <a:schemeClr val="tx1"/>
                        </a:solidFill>
                        <a:effectLst/>
                        <a:latin typeface="+mn-lt"/>
                        <a:ea typeface="+mn-ea"/>
                        <a:cs typeface="+mn-cs"/>
                      </a:endParaRPr>
                    </a:p>
                  </a:txBody>
                  <a:tcPr marL="0" marR="0" marT="0" marB="0" anchor="ctr"/>
                </a:tc>
                <a:tc hMerge="1">
                  <a:txBody>
                    <a:bodyPr/>
                    <a:lstStyle/>
                    <a:p>
                      <a:pPr marL="0" algn="ctr" defTabSz="914400" rtl="0" eaLnBrk="1" fontAlgn="b" latinLnBrk="0" hangingPunct="1"/>
                      <a:endParaRPr lang="es-ES"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838747276"/>
                  </a:ext>
                </a:extLst>
              </a:tr>
              <a:tr h="289837">
                <a:tc>
                  <a:txBody>
                    <a:bodyPr/>
                    <a:lstStyle/>
                    <a:p>
                      <a:pPr marL="0" algn="l" defTabSz="914400" rtl="0" eaLnBrk="1" fontAlgn="b" latinLnBrk="0" hangingPunct="1"/>
                      <a:r>
                        <a:rPr lang="es-ES" sz="1600" u="none" strike="noStrike" kern="1200" dirty="0">
                          <a:solidFill>
                            <a:schemeClr val="tx1"/>
                          </a:solidFill>
                          <a:effectLst/>
                        </a:rPr>
                        <a:t>Alimentación </a:t>
                      </a:r>
                      <a:endParaRPr lang="es-ES" sz="1600" u="none" strike="noStrike" kern="1200" dirty="0">
                        <a:solidFill>
                          <a:schemeClr val="tx1"/>
                        </a:solidFill>
                        <a:effectLst/>
                        <a:latin typeface="+mn-lt"/>
                        <a:ea typeface="+mn-ea"/>
                        <a:cs typeface="+mn-cs"/>
                      </a:endParaRPr>
                    </a:p>
                  </a:txBody>
                  <a:tcPr marL="0" marR="0" marT="0" marB="0" anchor="ctr"/>
                </a:tc>
                <a:tc>
                  <a:txBody>
                    <a:bodyPr/>
                    <a:lstStyle/>
                    <a:p>
                      <a:pPr marL="0" algn="ctr" defTabSz="914400" rtl="0" eaLnBrk="1" fontAlgn="b" latinLnBrk="0" hangingPunct="1"/>
                      <a:r>
                        <a:rPr lang="es-ES" sz="1600" u="none" strike="noStrike" kern="1200" dirty="0">
                          <a:solidFill>
                            <a:schemeClr val="tx1"/>
                          </a:solidFill>
                          <a:effectLst/>
                        </a:rPr>
                        <a:t>249,79</a:t>
                      </a:r>
                      <a:endParaRPr lang="es-ES" sz="16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769051557"/>
                  </a:ext>
                </a:extLst>
              </a:tr>
              <a:tr h="347729">
                <a:tc>
                  <a:txBody>
                    <a:bodyPr/>
                    <a:lstStyle/>
                    <a:p>
                      <a:pPr marL="0" algn="l" defTabSz="914400" rtl="0" eaLnBrk="1" fontAlgn="b" latinLnBrk="0" hangingPunct="1"/>
                      <a:r>
                        <a:rPr lang="es-ES" sz="1600" u="none" strike="noStrike" kern="1200" dirty="0">
                          <a:solidFill>
                            <a:schemeClr val="tx1"/>
                          </a:solidFill>
                          <a:effectLst/>
                        </a:rPr>
                        <a:t>MO</a:t>
                      </a:r>
                      <a:endParaRPr lang="es-ES" sz="1600" u="none" strike="noStrike" kern="1200" dirty="0">
                        <a:solidFill>
                          <a:schemeClr val="tx1"/>
                        </a:solidFill>
                        <a:effectLst/>
                        <a:latin typeface="+mn-lt"/>
                        <a:ea typeface="+mn-ea"/>
                        <a:cs typeface="+mn-cs"/>
                      </a:endParaRPr>
                    </a:p>
                  </a:txBody>
                  <a:tcPr marL="0" marR="0" marT="0" marB="0" anchor="ctr"/>
                </a:tc>
                <a:tc>
                  <a:txBody>
                    <a:bodyPr/>
                    <a:lstStyle/>
                    <a:p>
                      <a:pPr marL="0" algn="ctr" defTabSz="914400" rtl="0" eaLnBrk="1" fontAlgn="b" latinLnBrk="0" hangingPunct="1"/>
                      <a:r>
                        <a:rPr lang="es-ES" sz="1600" u="none" strike="noStrike" kern="1200" dirty="0">
                          <a:solidFill>
                            <a:schemeClr val="tx1"/>
                          </a:solidFill>
                          <a:effectLst/>
                        </a:rPr>
                        <a:t>100,09</a:t>
                      </a:r>
                      <a:endParaRPr lang="es-ES" sz="16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925674376"/>
                  </a:ext>
                </a:extLst>
              </a:tr>
              <a:tr h="337569">
                <a:tc>
                  <a:txBody>
                    <a:bodyPr/>
                    <a:lstStyle/>
                    <a:p>
                      <a:pPr marL="0" algn="l" defTabSz="914400" rtl="0" eaLnBrk="1" fontAlgn="b" latinLnBrk="0" hangingPunct="1"/>
                      <a:r>
                        <a:rPr lang="es-ES" sz="1600" u="none" strike="noStrike" kern="1200" dirty="0">
                          <a:solidFill>
                            <a:schemeClr val="tx1"/>
                          </a:solidFill>
                          <a:effectLst/>
                        </a:rPr>
                        <a:t>Zoosanitarios</a:t>
                      </a:r>
                      <a:endParaRPr lang="es-ES" sz="1600" u="none" strike="noStrike" kern="1200" dirty="0">
                        <a:solidFill>
                          <a:schemeClr val="tx1"/>
                        </a:solidFill>
                        <a:effectLst/>
                        <a:latin typeface="+mn-lt"/>
                        <a:ea typeface="+mn-ea"/>
                        <a:cs typeface="+mn-cs"/>
                      </a:endParaRPr>
                    </a:p>
                  </a:txBody>
                  <a:tcPr marL="0" marR="0" marT="0" marB="0" anchor="ctr"/>
                </a:tc>
                <a:tc>
                  <a:txBody>
                    <a:bodyPr/>
                    <a:lstStyle/>
                    <a:p>
                      <a:pPr marL="0" algn="ctr" defTabSz="914400" rtl="0" eaLnBrk="1" fontAlgn="b" latinLnBrk="0" hangingPunct="1"/>
                      <a:r>
                        <a:rPr lang="es-ES" sz="1600" u="none" strike="noStrike" kern="1200" dirty="0">
                          <a:solidFill>
                            <a:schemeClr val="tx1"/>
                          </a:solidFill>
                          <a:effectLst/>
                        </a:rPr>
                        <a:t>11,58</a:t>
                      </a:r>
                      <a:endParaRPr lang="es-ES" sz="16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921399393"/>
                  </a:ext>
                </a:extLst>
              </a:tr>
              <a:tr h="337569">
                <a:tc>
                  <a:txBody>
                    <a:bodyPr/>
                    <a:lstStyle/>
                    <a:p>
                      <a:pPr marL="0" algn="l" defTabSz="914400" rtl="0" eaLnBrk="1" fontAlgn="b" latinLnBrk="0" hangingPunct="1"/>
                      <a:r>
                        <a:rPr lang="es-ES" sz="1600" u="none" strike="noStrike" kern="1200" dirty="0">
                          <a:solidFill>
                            <a:schemeClr val="tx1"/>
                          </a:solidFill>
                          <a:effectLst/>
                        </a:rPr>
                        <a:t>Costes de ordeño</a:t>
                      </a:r>
                      <a:endParaRPr lang="es-ES" sz="1600" u="none" strike="noStrike" kern="1200" dirty="0">
                        <a:solidFill>
                          <a:schemeClr val="tx1"/>
                        </a:solidFill>
                        <a:effectLst/>
                        <a:latin typeface="+mn-lt"/>
                        <a:ea typeface="+mn-ea"/>
                        <a:cs typeface="+mn-cs"/>
                      </a:endParaRPr>
                    </a:p>
                  </a:txBody>
                  <a:tcPr marL="0" marR="0" marT="0" marB="0" anchor="ctr"/>
                </a:tc>
                <a:tc>
                  <a:txBody>
                    <a:bodyPr/>
                    <a:lstStyle/>
                    <a:p>
                      <a:pPr marL="0" algn="ctr" defTabSz="914400" rtl="0" eaLnBrk="1" fontAlgn="b" latinLnBrk="0" hangingPunct="1"/>
                      <a:r>
                        <a:rPr lang="es-ES" sz="1600" u="none" strike="noStrike" kern="1200" dirty="0">
                          <a:solidFill>
                            <a:schemeClr val="tx1"/>
                          </a:solidFill>
                          <a:effectLst/>
                        </a:rPr>
                        <a:t>6,51</a:t>
                      </a:r>
                      <a:endParaRPr lang="es-ES" sz="16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0359848"/>
                  </a:ext>
                </a:extLst>
              </a:tr>
              <a:tr h="303657">
                <a:tc>
                  <a:txBody>
                    <a:bodyPr/>
                    <a:lstStyle/>
                    <a:p>
                      <a:pPr marL="0" algn="l" defTabSz="914400" rtl="0" eaLnBrk="1" fontAlgn="b" latinLnBrk="0" hangingPunct="1"/>
                      <a:r>
                        <a:rPr lang="es-ES" sz="1600" u="none" strike="noStrike" kern="1200" dirty="0">
                          <a:solidFill>
                            <a:schemeClr val="tx1"/>
                          </a:solidFill>
                          <a:effectLst/>
                        </a:rPr>
                        <a:t>Otros costes indirectos</a:t>
                      </a:r>
                      <a:endParaRPr lang="es-ES" sz="1600" u="none" strike="noStrike" kern="1200" dirty="0">
                        <a:solidFill>
                          <a:schemeClr val="tx1"/>
                        </a:solidFill>
                        <a:effectLst/>
                        <a:latin typeface="+mn-lt"/>
                        <a:ea typeface="+mn-ea"/>
                        <a:cs typeface="+mn-cs"/>
                      </a:endParaRPr>
                    </a:p>
                  </a:txBody>
                  <a:tcPr marL="0" marR="0" marT="0" marB="0" anchor="ctr"/>
                </a:tc>
                <a:tc>
                  <a:txBody>
                    <a:bodyPr/>
                    <a:lstStyle/>
                    <a:p>
                      <a:pPr marL="0" algn="ctr" defTabSz="914400" rtl="0" eaLnBrk="1" fontAlgn="b" latinLnBrk="0" hangingPunct="1"/>
                      <a:r>
                        <a:rPr lang="es-ES" sz="1600" u="none" strike="noStrike" kern="1200" dirty="0">
                          <a:solidFill>
                            <a:schemeClr val="tx1"/>
                          </a:solidFill>
                          <a:effectLst/>
                        </a:rPr>
                        <a:t>61,51</a:t>
                      </a:r>
                      <a:endParaRPr lang="es-ES" sz="16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844020305"/>
                  </a:ext>
                </a:extLst>
              </a:tr>
              <a:tr h="337569">
                <a:tc>
                  <a:txBody>
                    <a:bodyPr/>
                    <a:lstStyle/>
                    <a:p>
                      <a:pPr marL="0" algn="l" defTabSz="914400" rtl="0" eaLnBrk="1" fontAlgn="b" latinLnBrk="0" hangingPunct="1"/>
                      <a:r>
                        <a:rPr lang="es-ES" sz="1600" u="none" strike="noStrike" kern="1200" dirty="0">
                          <a:solidFill>
                            <a:schemeClr val="tx1"/>
                          </a:solidFill>
                          <a:effectLst/>
                        </a:rPr>
                        <a:t>Subvenciones recibidas</a:t>
                      </a:r>
                      <a:endParaRPr lang="es-ES" sz="1600" u="none" strike="noStrike" kern="1200" dirty="0">
                        <a:solidFill>
                          <a:schemeClr val="tx1"/>
                        </a:solidFill>
                        <a:effectLst/>
                        <a:latin typeface="+mn-lt"/>
                        <a:ea typeface="+mn-ea"/>
                        <a:cs typeface="+mn-cs"/>
                      </a:endParaRPr>
                    </a:p>
                  </a:txBody>
                  <a:tcPr marL="0" marR="0" marT="0" marB="0" anchor="ctr"/>
                </a:tc>
                <a:tc>
                  <a:txBody>
                    <a:bodyPr/>
                    <a:lstStyle/>
                    <a:p>
                      <a:pPr marL="0" algn="ctr" defTabSz="914400" rtl="0" eaLnBrk="1" fontAlgn="b" latinLnBrk="0" hangingPunct="1"/>
                      <a:r>
                        <a:rPr lang="es-ES" sz="1600" u="none" strike="noStrike" kern="1200" dirty="0">
                          <a:solidFill>
                            <a:schemeClr val="tx1"/>
                          </a:solidFill>
                          <a:effectLst/>
                        </a:rPr>
                        <a:t>(24,08)</a:t>
                      </a:r>
                      <a:endParaRPr lang="es-ES" sz="16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283740208"/>
                  </a:ext>
                </a:extLst>
              </a:tr>
            </a:tbl>
          </a:graphicData>
        </a:graphic>
      </p:graphicFrame>
      <p:sp>
        <p:nvSpPr>
          <p:cNvPr id="9" name="Flecha: hacia abajo 8">
            <a:extLst>
              <a:ext uri="{FF2B5EF4-FFF2-40B4-BE49-F238E27FC236}">
                <a16:creationId xmlns:a16="http://schemas.microsoft.com/office/drawing/2014/main" id="{11FAD2D9-0ED1-754B-36E8-02E91E5FBDAD}"/>
              </a:ext>
            </a:extLst>
          </p:cNvPr>
          <p:cNvSpPr/>
          <p:nvPr/>
        </p:nvSpPr>
        <p:spPr>
          <a:xfrm rot="13802779">
            <a:off x="8132892" y="2749058"/>
            <a:ext cx="379142" cy="5464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hacia abajo 8">
            <a:extLst>
              <a:ext uri="{FF2B5EF4-FFF2-40B4-BE49-F238E27FC236}">
                <a16:creationId xmlns:a16="http://schemas.microsoft.com/office/drawing/2014/main" id="{AA77701C-1D93-4965-9D38-43A34C00BBAC}"/>
              </a:ext>
            </a:extLst>
          </p:cNvPr>
          <p:cNvSpPr/>
          <p:nvPr/>
        </p:nvSpPr>
        <p:spPr>
          <a:xfrm rot="18329975">
            <a:off x="8220582" y="3696214"/>
            <a:ext cx="379142" cy="5464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1" name="Tabla 10">
            <a:extLst>
              <a:ext uri="{FF2B5EF4-FFF2-40B4-BE49-F238E27FC236}">
                <a16:creationId xmlns:a16="http://schemas.microsoft.com/office/drawing/2014/main" id="{7D1FE724-3DBD-2E56-AF81-694BBD2CF187}"/>
              </a:ext>
            </a:extLst>
          </p:cNvPr>
          <p:cNvGraphicFramePr>
            <a:graphicFrameLocks noGrp="1"/>
          </p:cNvGraphicFramePr>
          <p:nvPr>
            <p:extLst>
              <p:ext uri="{D42A27DB-BD31-4B8C-83A1-F6EECF244321}">
                <p14:modId xmlns:p14="http://schemas.microsoft.com/office/powerpoint/2010/main" val="3265031610"/>
              </p:ext>
            </p:extLst>
          </p:nvPr>
        </p:nvGraphicFramePr>
        <p:xfrm>
          <a:off x="1769452" y="5820183"/>
          <a:ext cx="5190186" cy="889224"/>
        </p:xfrm>
        <a:graphic>
          <a:graphicData uri="http://schemas.openxmlformats.org/drawingml/2006/table">
            <a:tbl>
              <a:tblPr>
                <a:tableStyleId>{2D5ABB26-0587-4C30-8999-92F81FD0307C}</a:tableStyleId>
              </a:tblPr>
              <a:tblGrid>
                <a:gridCol w="4038224">
                  <a:extLst>
                    <a:ext uri="{9D8B030D-6E8A-4147-A177-3AD203B41FA5}">
                      <a16:colId xmlns:a16="http://schemas.microsoft.com/office/drawing/2014/main" val="2208228949"/>
                    </a:ext>
                  </a:extLst>
                </a:gridCol>
                <a:gridCol w="1151962">
                  <a:extLst>
                    <a:ext uri="{9D8B030D-6E8A-4147-A177-3AD203B41FA5}">
                      <a16:colId xmlns:a16="http://schemas.microsoft.com/office/drawing/2014/main" val="886030315"/>
                    </a:ext>
                  </a:extLst>
                </a:gridCol>
              </a:tblGrid>
              <a:tr h="201108">
                <a:tc>
                  <a:txBody>
                    <a:bodyPr/>
                    <a:lstStyle/>
                    <a:p>
                      <a:pPr algn="l" fontAlgn="b"/>
                      <a:r>
                        <a:rPr lang="es-ES" sz="1600" u="none" strike="noStrike" dirty="0">
                          <a:effectLst/>
                        </a:rPr>
                        <a:t>Litros de leche promedio producidos 1 año</a:t>
                      </a:r>
                      <a:endParaRPr lang="es-ES" sz="16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s-ES" sz="1600" u="none" strike="noStrike" dirty="0">
                          <a:effectLst/>
                        </a:rPr>
                        <a:t>297</a:t>
                      </a:r>
                      <a:endParaRPr lang="es-E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80616165"/>
                  </a:ext>
                </a:extLst>
              </a:tr>
              <a:tr h="286954">
                <a:tc>
                  <a:txBody>
                    <a:bodyPr/>
                    <a:lstStyle/>
                    <a:p>
                      <a:pPr algn="l" fontAlgn="b"/>
                      <a:r>
                        <a:rPr lang="es-ES" sz="1600" b="0" u="none" strike="noStrike" dirty="0">
                          <a:solidFill>
                            <a:srgbClr val="000000"/>
                          </a:solidFill>
                          <a:effectLst/>
                        </a:rPr>
                        <a:t>Corderos nacidos año</a:t>
                      </a:r>
                      <a:endParaRPr lang="es-ES" sz="16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s-ES" sz="1600" b="0" u="none" strike="noStrike" dirty="0">
                          <a:solidFill>
                            <a:srgbClr val="000000"/>
                          </a:solidFill>
                          <a:effectLst/>
                        </a:rPr>
                        <a:t>1,5</a:t>
                      </a:r>
                      <a:endParaRPr lang="es-E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58625916"/>
                  </a:ext>
                </a:extLst>
              </a:tr>
              <a:tr h="358430">
                <a:tc>
                  <a:txBody>
                    <a:bodyPr/>
                    <a:lstStyle/>
                    <a:p>
                      <a:pPr algn="l" fontAlgn="b"/>
                      <a:r>
                        <a:rPr lang="es-ES" sz="1600" b="0" u="none" strike="noStrike" dirty="0">
                          <a:solidFill>
                            <a:srgbClr val="000000"/>
                          </a:solidFill>
                          <a:effectLst/>
                        </a:rPr>
                        <a:t>Mortalidad</a:t>
                      </a:r>
                      <a:endParaRPr lang="es-ES" sz="16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s-ES" sz="1600" b="0" u="none" strike="noStrike" dirty="0">
                          <a:solidFill>
                            <a:srgbClr val="000000"/>
                          </a:solidFill>
                          <a:effectLst/>
                        </a:rPr>
                        <a:t>0,2</a:t>
                      </a:r>
                      <a:endParaRPr lang="es-E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03049862"/>
                  </a:ext>
                </a:extLst>
              </a:tr>
            </a:tbl>
          </a:graphicData>
        </a:graphic>
      </p:graphicFrame>
      <p:sp>
        <p:nvSpPr>
          <p:cNvPr id="12" name="CuadroTexto 11">
            <a:extLst>
              <a:ext uri="{FF2B5EF4-FFF2-40B4-BE49-F238E27FC236}">
                <a16:creationId xmlns:a16="http://schemas.microsoft.com/office/drawing/2014/main" id="{63079A82-379D-8783-1FCE-423635D2D67C}"/>
              </a:ext>
            </a:extLst>
          </p:cNvPr>
          <p:cNvSpPr txBox="1"/>
          <p:nvPr/>
        </p:nvSpPr>
        <p:spPr>
          <a:xfrm>
            <a:off x="10058449" y="4674849"/>
            <a:ext cx="2021158" cy="830997"/>
          </a:xfrm>
          <a:prstGeom prst="rect">
            <a:avLst/>
          </a:prstGeom>
          <a:noFill/>
        </p:spPr>
        <p:txBody>
          <a:bodyPr wrap="square" rtlCol="0">
            <a:spAutoFit/>
          </a:bodyPr>
          <a:lstStyle/>
          <a:p>
            <a:r>
              <a:rPr lang="en-GB" sz="1600" b="1" dirty="0"/>
              <a:t>64,62 €/</a:t>
            </a:r>
            <a:r>
              <a:rPr lang="en-GB" sz="1600" b="1" dirty="0" err="1"/>
              <a:t>cordero</a:t>
            </a:r>
            <a:r>
              <a:rPr lang="en-GB" sz="1600" b="1" dirty="0"/>
              <a:t> </a:t>
            </a:r>
            <a:r>
              <a:rPr lang="en-GB" sz="1600" b="1" dirty="0" err="1"/>
              <a:t>nacido</a:t>
            </a:r>
            <a:r>
              <a:rPr lang="en-GB" sz="1600" b="1" dirty="0"/>
              <a:t> y </a:t>
            </a:r>
            <a:r>
              <a:rPr lang="en-GB" sz="1600" b="1" dirty="0" err="1"/>
              <a:t>superviviente</a:t>
            </a:r>
            <a:endParaRPr lang="en-GB" sz="1600" b="1" dirty="0"/>
          </a:p>
        </p:txBody>
      </p:sp>
      <p:sp>
        <p:nvSpPr>
          <p:cNvPr id="13" name="CuadroTexto 12">
            <a:extLst>
              <a:ext uri="{FF2B5EF4-FFF2-40B4-BE49-F238E27FC236}">
                <a16:creationId xmlns:a16="http://schemas.microsoft.com/office/drawing/2014/main" id="{69BEA19E-CDF9-ABC8-6340-702786F0FE4C}"/>
              </a:ext>
            </a:extLst>
          </p:cNvPr>
          <p:cNvSpPr txBox="1"/>
          <p:nvPr/>
        </p:nvSpPr>
        <p:spPr>
          <a:xfrm>
            <a:off x="9866499" y="1981270"/>
            <a:ext cx="2107198" cy="584775"/>
          </a:xfrm>
          <a:prstGeom prst="rect">
            <a:avLst/>
          </a:prstGeom>
          <a:noFill/>
        </p:spPr>
        <p:txBody>
          <a:bodyPr wrap="square" rtlCol="0">
            <a:spAutoFit/>
          </a:bodyPr>
          <a:lstStyle/>
          <a:p>
            <a:r>
              <a:rPr lang="en-GB" sz="1600" b="1" dirty="0"/>
              <a:t>1,19 €/</a:t>
            </a:r>
            <a:r>
              <a:rPr lang="en-GB" sz="1600" b="1" dirty="0" err="1"/>
              <a:t>litro</a:t>
            </a:r>
            <a:r>
              <a:rPr lang="en-GB" sz="1600" b="1" dirty="0"/>
              <a:t> de leche </a:t>
            </a:r>
            <a:r>
              <a:rPr lang="en-GB" sz="1600" b="1" dirty="0" err="1"/>
              <a:t>producida</a:t>
            </a:r>
            <a:endParaRPr lang="en-GB" sz="1600" b="1" dirty="0"/>
          </a:p>
        </p:txBody>
      </p:sp>
      <p:pic>
        <p:nvPicPr>
          <p:cNvPr id="14" name="Picture 2" descr="Cordero Manchego, referente de calidad gastronómica ...">
            <a:extLst>
              <a:ext uri="{FF2B5EF4-FFF2-40B4-BE49-F238E27FC236}">
                <a16:creationId xmlns:a16="http://schemas.microsoft.com/office/drawing/2014/main" id="{4DDD16D5-7298-E45D-677F-F677DA0B04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689" t="32567" r="17027" b="28244"/>
          <a:stretch/>
        </p:blipFill>
        <p:spPr bwMode="auto">
          <a:xfrm>
            <a:off x="8715427" y="4282402"/>
            <a:ext cx="1097731" cy="889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aza ovina MANCHEGA">
            <a:extLst>
              <a:ext uri="{FF2B5EF4-FFF2-40B4-BE49-F238E27FC236}">
                <a16:creationId xmlns:a16="http://schemas.microsoft.com/office/drawing/2014/main" id="{CFCA3C57-4CF0-2AB4-5325-6E9F6557EC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89" t="5884" r="10146" b="4139"/>
          <a:stretch/>
        </p:blipFill>
        <p:spPr bwMode="auto">
          <a:xfrm>
            <a:off x="859610" y="1022099"/>
            <a:ext cx="2063580" cy="15468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C378D25-06DC-EB46-4CBD-2859183CA74B}"/>
              </a:ext>
            </a:extLst>
          </p:cNvPr>
          <p:cNvSpPr/>
          <p:nvPr/>
        </p:nvSpPr>
        <p:spPr>
          <a:xfrm>
            <a:off x="9075473" y="5608698"/>
            <a:ext cx="2694149" cy="83099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Costes de producción unitarios</a:t>
            </a:r>
          </a:p>
        </p:txBody>
      </p:sp>
      <p:sp>
        <p:nvSpPr>
          <p:cNvPr id="19" name="CuadroTexto 18">
            <a:extLst>
              <a:ext uri="{FF2B5EF4-FFF2-40B4-BE49-F238E27FC236}">
                <a16:creationId xmlns:a16="http://schemas.microsoft.com/office/drawing/2014/main" id="{FEC099C4-7694-7DB7-4A98-D90596F80DD6}"/>
              </a:ext>
            </a:extLst>
          </p:cNvPr>
          <p:cNvSpPr txBox="1"/>
          <p:nvPr/>
        </p:nvSpPr>
        <p:spPr>
          <a:xfrm>
            <a:off x="10111894" y="3999568"/>
            <a:ext cx="1616408" cy="584775"/>
          </a:xfrm>
          <a:prstGeom prst="rect">
            <a:avLst/>
          </a:prstGeom>
          <a:noFill/>
        </p:spPr>
        <p:txBody>
          <a:bodyPr wrap="square" rtlCol="0">
            <a:spAutoFit/>
          </a:bodyPr>
          <a:lstStyle/>
          <a:p>
            <a:r>
              <a:rPr lang="en-GB" sz="1600" b="1" dirty="0"/>
              <a:t>51,7 €/</a:t>
            </a:r>
            <a:r>
              <a:rPr lang="en-GB" sz="1600" b="1" dirty="0" err="1"/>
              <a:t>cordero</a:t>
            </a:r>
            <a:r>
              <a:rPr lang="en-GB" sz="1600" b="1" dirty="0"/>
              <a:t> </a:t>
            </a:r>
            <a:r>
              <a:rPr lang="en-GB" sz="1600" b="1" dirty="0" err="1"/>
              <a:t>nacido</a:t>
            </a:r>
            <a:endParaRPr lang="en-GB" sz="1600" b="1" dirty="0"/>
          </a:p>
        </p:txBody>
      </p:sp>
      <p:sp>
        <p:nvSpPr>
          <p:cNvPr id="20" name="Marcador de número de diapositiva 19">
            <a:extLst>
              <a:ext uri="{FF2B5EF4-FFF2-40B4-BE49-F238E27FC236}">
                <a16:creationId xmlns:a16="http://schemas.microsoft.com/office/drawing/2014/main" id="{3BA48BD9-7ECC-2A9F-16BB-8558D45FC1E1}"/>
              </a:ext>
            </a:extLst>
          </p:cNvPr>
          <p:cNvSpPr>
            <a:spLocks noGrp="1"/>
          </p:cNvSpPr>
          <p:nvPr>
            <p:ph type="sldNum" sz="quarter" idx="12"/>
          </p:nvPr>
        </p:nvSpPr>
        <p:spPr/>
        <p:txBody>
          <a:bodyPr/>
          <a:lstStyle/>
          <a:p>
            <a:pPr rtl="0"/>
            <a:fld id="{B38049E5-7B53-4E85-8972-7D6C4BCE5BB9}" type="slidenum">
              <a:rPr lang="es-ES" noProof="0" smtClean="0"/>
              <a:t>12</a:t>
            </a:fld>
            <a:endParaRPr lang="es-ES" noProof="0" dirty="0"/>
          </a:p>
        </p:txBody>
      </p:sp>
      <p:sp>
        <p:nvSpPr>
          <p:cNvPr id="3" name="Abrir llave 2">
            <a:extLst>
              <a:ext uri="{FF2B5EF4-FFF2-40B4-BE49-F238E27FC236}">
                <a16:creationId xmlns:a16="http://schemas.microsoft.com/office/drawing/2014/main" id="{A3DF5F4E-54DA-AAA9-99AB-131083C1CF40}"/>
              </a:ext>
            </a:extLst>
          </p:cNvPr>
          <p:cNvSpPr/>
          <p:nvPr/>
        </p:nvSpPr>
        <p:spPr>
          <a:xfrm>
            <a:off x="9866499" y="3806456"/>
            <a:ext cx="191950" cy="16993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0540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78477" y="125884"/>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graphicFrame>
        <p:nvGraphicFramePr>
          <p:cNvPr id="2" name="Tabla 1">
            <a:extLst>
              <a:ext uri="{FF2B5EF4-FFF2-40B4-BE49-F238E27FC236}">
                <a16:creationId xmlns:a16="http://schemas.microsoft.com/office/drawing/2014/main" id="{0D875231-0446-C176-E0D1-138ED8678055}"/>
              </a:ext>
            </a:extLst>
          </p:cNvPr>
          <p:cNvGraphicFramePr>
            <a:graphicFrameLocks noGrp="1"/>
          </p:cNvGraphicFramePr>
          <p:nvPr>
            <p:extLst>
              <p:ext uri="{D42A27DB-BD31-4B8C-83A1-F6EECF244321}">
                <p14:modId xmlns:p14="http://schemas.microsoft.com/office/powerpoint/2010/main" val="968541959"/>
              </p:ext>
            </p:extLst>
          </p:nvPr>
        </p:nvGraphicFramePr>
        <p:xfrm>
          <a:off x="1675403" y="1251367"/>
          <a:ext cx="9538533" cy="2479548"/>
        </p:xfrm>
        <a:graphic>
          <a:graphicData uri="http://schemas.openxmlformats.org/drawingml/2006/table">
            <a:tbl>
              <a:tblPr/>
              <a:tblGrid>
                <a:gridCol w="2291084">
                  <a:extLst>
                    <a:ext uri="{9D8B030D-6E8A-4147-A177-3AD203B41FA5}">
                      <a16:colId xmlns:a16="http://schemas.microsoft.com/office/drawing/2014/main" val="3672287634"/>
                    </a:ext>
                  </a:extLst>
                </a:gridCol>
                <a:gridCol w="3243752">
                  <a:extLst>
                    <a:ext uri="{9D8B030D-6E8A-4147-A177-3AD203B41FA5}">
                      <a16:colId xmlns:a16="http://schemas.microsoft.com/office/drawing/2014/main" val="543445949"/>
                    </a:ext>
                  </a:extLst>
                </a:gridCol>
                <a:gridCol w="1464529">
                  <a:extLst>
                    <a:ext uri="{9D8B030D-6E8A-4147-A177-3AD203B41FA5}">
                      <a16:colId xmlns:a16="http://schemas.microsoft.com/office/drawing/2014/main" val="947831813"/>
                    </a:ext>
                  </a:extLst>
                </a:gridCol>
                <a:gridCol w="2539168">
                  <a:extLst>
                    <a:ext uri="{9D8B030D-6E8A-4147-A177-3AD203B41FA5}">
                      <a16:colId xmlns:a16="http://schemas.microsoft.com/office/drawing/2014/main" val="4158942749"/>
                    </a:ext>
                  </a:extLst>
                </a:gridCol>
              </a:tblGrid>
              <a:tr h="1016508">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b="1" u="none" strike="noStrike" dirty="0">
                          <a:effectLst/>
                        </a:rPr>
                        <a:t>Año de nacimiento (suponemos nacimiento a 1-1-XX)</a:t>
                      </a:r>
                      <a:endParaRPr lang="es-ES" sz="1600" b="1" i="0" u="none" strike="noStrike" dirty="0">
                        <a:solidFill>
                          <a:srgbClr val="000000"/>
                        </a:solidFill>
                        <a:effectLst/>
                        <a:latin typeface="Calibri" panose="020F0502020204030204" pitchFamily="34" charset="0"/>
                      </a:endParaRPr>
                    </a:p>
                  </a:txBody>
                  <a:tcPr marL="0" marR="0" marT="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b="1" u="none" strike="noStrike" dirty="0">
                          <a:effectLst/>
                        </a:rPr>
                        <a:t>Año de vida en el que se produce la baja (suponemos baja a 31-12-XX) </a:t>
                      </a:r>
                      <a:endParaRPr lang="es-ES" sz="1600" b="1" i="0" u="none" strike="noStrike" dirty="0">
                        <a:solidFill>
                          <a:srgbClr val="000000"/>
                        </a:solidFill>
                        <a:effectLst/>
                        <a:latin typeface="Calibri" panose="020F0502020204030204" pitchFamily="34" charset="0"/>
                      </a:endParaRPr>
                    </a:p>
                  </a:txBody>
                  <a:tcPr marL="0" marR="0" marT="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b="1" u="none" strike="noStrike" dirty="0">
                          <a:effectLst/>
                        </a:rPr>
                        <a:t>Partos</a:t>
                      </a:r>
                    </a:p>
                    <a:p>
                      <a:pPr algn="ctr" fontAlgn="ctr"/>
                      <a:r>
                        <a:rPr lang="es-ES" sz="1600" b="1" u="none" strike="noStrike" dirty="0">
                          <a:effectLst/>
                        </a:rPr>
                        <a:t> en ese año</a:t>
                      </a:r>
                      <a:endParaRPr lang="es-ES" sz="1600" b="1" i="0" u="none" strike="noStrike" dirty="0">
                        <a:solidFill>
                          <a:srgbClr val="000000"/>
                        </a:solidFill>
                        <a:effectLst/>
                        <a:latin typeface="Calibri" panose="020F0502020204030204" pitchFamily="34" charset="0"/>
                      </a:endParaRPr>
                    </a:p>
                  </a:txBody>
                  <a:tcPr marL="0" marR="0" marT="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b="1" u="none" strike="noStrike" dirty="0">
                          <a:effectLst/>
                        </a:rPr>
                        <a:t>Litros de leche a 31-12-XX</a:t>
                      </a:r>
                      <a:endParaRPr lang="es-ES" sz="1600" b="1" i="0" u="none" strike="noStrike" dirty="0">
                        <a:solidFill>
                          <a:srgbClr val="000000"/>
                        </a:solidFill>
                        <a:effectLst/>
                        <a:latin typeface="Calibri" panose="020F0502020204030204" pitchFamily="34" charset="0"/>
                      </a:endParaRPr>
                    </a:p>
                  </a:txBody>
                  <a:tcPr marL="0" marR="0" marT="0" marB="0" anchor="ctr">
                    <a:lnL>
                      <a:noFill/>
                    </a:lnL>
                    <a:lnR>
                      <a:noFill/>
                    </a:lnR>
                    <a:lnT w="12700" cmpd="sng">
                      <a:solidFill>
                        <a:sysClr val="windowText" lastClr="000000"/>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71751258"/>
                  </a:ext>
                </a:extLst>
              </a:tr>
              <a:tr h="17526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2023</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Primero</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Ninguno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Ninguno</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77005030"/>
                  </a:ext>
                </a:extLst>
              </a:tr>
              <a:tr h="26981">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2022</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Segundo </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Primer parto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274,81</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20397169"/>
                  </a:ext>
                </a:extLst>
              </a:tr>
              <a:tr h="17526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2021</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Tercero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Segundo parto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295,25</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31848337"/>
                  </a:ext>
                </a:extLst>
              </a:tr>
              <a:tr h="17526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2020</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Cuarto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Tercer parto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343,12</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7607571"/>
                  </a:ext>
                </a:extLst>
              </a:tr>
              <a:tr h="17526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2019</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Quinto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Cuarto parto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313,40</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52720977"/>
                  </a:ext>
                </a:extLst>
              </a:tr>
              <a:tr h="17526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2018</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Sexto</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a:effectLst/>
                        </a:rPr>
                        <a:t>Quinto parto</a:t>
                      </a:r>
                      <a:endParaRPr lang="es-ES" sz="1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es-ES" sz="1600" u="none" strike="noStrike" dirty="0">
                          <a:effectLst/>
                        </a:rPr>
                        <a:t>315,99</a:t>
                      </a:r>
                      <a:endParaRPr lang="es-ES" sz="1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31705768"/>
                  </a:ext>
                </a:extLst>
              </a:tr>
            </a:tbl>
          </a:graphicData>
        </a:graphic>
      </p:graphicFrame>
      <p:sp>
        <p:nvSpPr>
          <p:cNvPr id="3" name="CuadroTexto 2">
            <a:extLst>
              <a:ext uri="{FF2B5EF4-FFF2-40B4-BE49-F238E27FC236}">
                <a16:creationId xmlns:a16="http://schemas.microsoft.com/office/drawing/2014/main" id="{E2345675-ACB8-2AC9-F1EC-7FB1E47E7CFA}"/>
              </a:ext>
            </a:extLst>
          </p:cNvPr>
          <p:cNvSpPr txBox="1"/>
          <p:nvPr/>
        </p:nvSpPr>
        <p:spPr>
          <a:xfrm>
            <a:off x="1742758" y="834255"/>
            <a:ext cx="2346412" cy="338554"/>
          </a:xfrm>
          <a:prstGeom prst="rect">
            <a:avLst/>
          </a:prstGeom>
          <a:noFill/>
        </p:spPr>
        <p:txBody>
          <a:bodyPr wrap="none" rtlCol="0">
            <a:spAutoFit/>
          </a:bodyPr>
          <a:lstStyle/>
          <a:p>
            <a:r>
              <a:rPr lang="en-GB" sz="1600" b="1" dirty="0">
                <a:solidFill>
                  <a:prstClr val="black"/>
                </a:solidFill>
                <a:latin typeface="Aptos" panose="02110004020202020204"/>
              </a:rPr>
              <a:t>64.62 €/Cordero </a:t>
            </a:r>
            <a:r>
              <a:rPr lang="en-GB" sz="1600" b="1" dirty="0" err="1">
                <a:solidFill>
                  <a:prstClr val="black"/>
                </a:solidFill>
                <a:latin typeface="Aptos" panose="02110004020202020204"/>
              </a:rPr>
              <a:t>nacido</a:t>
            </a:r>
            <a:endParaRPr lang="en-GB" sz="1600" b="1" dirty="0">
              <a:solidFill>
                <a:prstClr val="black"/>
              </a:solidFill>
              <a:latin typeface="Aptos" panose="02110004020202020204"/>
            </a:endParaRPr>
          </a:p>
        </p:txBody>
      </p:sp>
      <p:sp>
        <p:nvSpPr>
          <p:cNvPr id="5" name="CuadroTexto 4">
            <a:extLst>
              <a:ext uri="{FF2B5EF4-FFF2-40B4-BE49-F238E27FC236}">
                <a16:creationId xmlns:a16="http://schemas.microsoft.com/office/drawing/2014/main" id="{D93B40A1-2B32-B294-71BB-1CF14A453072}"/>
              </a:ext>
            </a:extLst>
          </p:cNvPr>
          <p:cNvSpPr txBox="1"/>
          <p:nvPr/>
        </p:nvSpPr>
        <p:spPr>
          <a:xfrm>
            <a:off x="2900518" y="4830542"/>
            <a:ext cx="1424678" cy="584775"/>
          </a:xfrm>
          <a:prstGeom prst="rect">
            <a:avLst/>
          </a:prstGeom>
          <a:noFill/>
        </p:spPr>
        <p:txBody>
          <a:bodyPr wrap="square" rtlCol="0">
            <a:spAutoFit/>
          </a:bodyPr>
          <a:lstStyle/>
          <a:p>
            <a:r>
              <a:rPr lang="en-GB" sz="1600" b="1" dirty="0">
                <a:solidFill>
                  <a:prstClr val="black"/>
                </a:solidFill>
                <a:latin typeface="Aptos" panose="02110004020202020204"/>
              </a:rPr>
              <a:t>54,74 €/Cordero</a:t>
            </a:r>
          </a:p>
        </p:txBody>
      </p:sp>
      <p:sp>
        <p:nvSpPr>
          <p:cNvPr id="6" name="CuadroTexto 5">
            <a:extLst>
              <a:ext uri="{FF2B5EF4-FFF2-40B4-BE49-F238E27FC236}">
                <a16:creationId xmlns:a16="http://schemas.microsoft.com/office/drawing/2014/main" id="{CEBF6CF0-A2A8-2B95-3A43-598921F77F83}"/>
              </a:ext>
            </a:extLst>
          </p:cNvPr>
          <p:cNvSpPr txBox="1"/>
          <p:nvPr/>
        </p:nvSpPr>
        <p:spPr>
          <a:xfrm>
            <a:off x="2915964" y="5641607"/>
            <a:ext cx="1182631" cy="338554"/>
          </a:xfrm>
          <a:prstGeom prst="rect">
            <a:avLst/>
          </a:prstGeom>
          <a:noFill/>
        </p:spPr>
        <p:txBody>
          <a:bodyPr wrap="none" rtlCol="0">
            <a:spAutoFit/>
          </a:bodyPr>
          <a:lstStyle/>
          <a:p>
            <a:r>
              <a:rPr lang="en-GB" sz="1600" b="1" dirty="0">
                <a:solidFill>
                  <a:prstClr val="black"/>
                </a:solidFill>
                <a:latin typeface="Aptos" panose="02110004020202020204"/>
              </a:rPr>
              <a:t>1,31 €/</a:t>
            </a:r>
            <a:r>
              <a:rPr lang="en-GB" sz="1600" b="1" dirty="0" err="1">
                <a:solidFill>
                  <a:prstClr val="black"/>
                </a:solidFill>
                <a:latin typeface="Aptos" panose="02110004020202020204"/>
              </a:rPr>
              <a:t>litro</a:t>
            </a:r>
            <a:endParaRPr lang="en-GB" sz="1600" b="1" dirty="0">
              <a:solidFill>
                <a:prstClr val="black"/>
              </a:solidFill>
              <a:latin typeface="Aptos" panose="02110004020202020204"/>
            </a:endParaRPr>
          </a:p>
        </p:txBody>
      </p:sp>
      <p:graphicFrame>
        <p:nvGraphicFramePr>
          <p:cNvPr id="7" name="Gráfico 6">
            <a:extLst>
              <a:ext uri="{FF2B5EF4-FFF2-40B4-BE49-F238E27FC236}">
                <a16:creationId xmlns:a16="http://schemas.microsoft.com/office/drawing/2014/main" id="{E0731DB7-C1E8-1338-5B95-1000E9D1458F}"/>
              </a:ext>
            </a:extLst>
          </p:cNvPr>
          <p:cNvGraphicFramePr>
            <a:graphicFrameLocks/>
          </p:cNvGraphicFramePr>
          <p:nvPr>
            <p:extLst>
              <p:ext uri="{D42A27DB-BD31-4B8C-83A1-F6EECF244321}">
                <p14:modId xmlns:p14="http://schemas.microsoft.com/office/powerpoint/2010/main" val="1727290115"/>
              </p:ext>
            </p:extLst>
          </p:nvPr>
        </p:nvGraphicFramePr>
        <p:xfrm>
          <a:off x="5090506" y="3890309"/>
          <a:ext cx="5724060" cy="2967691"/>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DDA5697A-CB39-BA05-577E-BD4C6541B63F}"/>
              </a:ext>
            </a:extLst>
          </p:cNvPr>
          <p:cNvSpPr txBox="1"/>
          <p:nvPr/>
        </p:nvSpPr>
        <p:spPr>
          <a:xfrm>
            <a:off x="1392603" y="5071651"/>
            <a:ext cx="1089167" cy="830997"/>
          </a:xfrm>
          <a:prstGeom prst="rect">
            <a:avLst/>
          </a:prstGeom>
          <a:solidFill>
            <a:srgbClr val="0E2841">
              <a:lumMod val="75000"/>
              <a:lumOff val="2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ptos" panose="02110004020202020204"/>
              </a:rPr>
              <a:t>Valores de mercado</a:t>
            </a:r>
          </a:p>
        </p:txBody>
      </p:sp>
      <p:sp>
        <p:nvSpPr>
          <p:cNvPr id="9" name="Abrir llave 8">
            <a:extLst>
              <a:ext uri="{FF2B5EF4-FFF2-40B4-BE49-F238E27FC236}">
                <a16:creationId xmlns:a16="http://schemas.microsoft.com/office/drawing/2014/main" id="{98FD98B5-9CDB-CEFB-D721-D74C2936B58B}"/>
              </a:ext>
            </a:extLst>
          </p:cNvPr>
          <p:cNvSpPr/>
          <p:nvPr/>
        </p:nvSpPr>
        <p:spPr>
          <a:xfrm>
            <a:off x="2625058" y="4629515"/>
            <a:ext cx="290906" cy="1717288"/>
          </a:xfrm>
          <a:prstGeom prst="leftBrace">
            <a:avLst/>
          </a:prstGeom>
          <a:no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ptos" panose="02110004020202020204"/>
              <a:ea typeface="+mn-ea"/>
              <a:cs typeface="+mn-cs"/>
            </a:endParaRPr>
          </a:p>
        </p:txBody>
      </p:sp>
      <p:pic>
        <p:nvPicPr>
          <p:cNvPr id="10" name="Picture 4" descr="Raza ovina MANCHEGA">
            <a:extLst>
              <a:ext uri="{FF2B5EF4-FFF2-40B4-BE49-F238E27FC236}">
                <a16:creationId xmlns:a16="http://schemas.microsoft.com/office/drawing/2014/main" id="{9AFD44DB-B88C-34B6-5FCA-817F921BDA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89" t="5884" r="10146" b="4139"/>
          <a:stretch/>
        </p:blipFill>
        <p:spPr bwMode="auto">
          <a:xfrm>
            <a:off x="978063" y="755697"/>
            <a:ext cx="697341" cy="522724"/>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número de diapositiva 10">
            <a:extLst>
              <a:ext uri="{FF2B5EF4-FFF2-40B4-BE49-F238E27FC236}">
                <a16:creationId xmlns:a16="http://schemas.microsoft.com/office/drawing/2014/main" id="{7776839A-446C-A134-1DAD-EE3831C2F066}"/>
              </a:ext>
            </a:extLst>
          </p:cNvPr>
          <p:cNvSpPr>
            <a:spLocks noGrp="1"/>
          </p:cNvSpPr>
          <p:nvPr>
            <p:ph type="sldNum" sz="quarter" idx="12"/>
          </p:nvPr>
        </p:nvSpPr>
        <p:spPr/>
        <p:txBody>
          <a:bodyPr/>
          <a:lstStyle/>
          <a:p>
            <a:pPr rtl="0"/>
            <a:fld id="{B38049E5-7B53-4E85-8972-7D6C4BCE5BB9}" type="slidenum">
              <a:rPr lang="es-ES" noProof="0" smtClean="0"/>
              <a:t>13</a:t>
            </a:fld>
            <a:endParaRPr lang="es-ES" noProof="0" dirty="0"/>
          </a:p>
        </p:txBody>
      </p:sp>
    </p:spTree>
    <p:extLst>
      <p:ext uri="{BB962C8B-B14F-4D97-AF65-F5344CB8AC3E}">
        <p14:creationId xmlns:p14="http://schemas.microsoft.com/office/powerpoint/2010/main" val="51571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90833" y="359346"/>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graphicFrame>
        <p:nvGraphicFramePr>
          <p:cNvPr id="3" name="Tabla 2">
            <a:extLst>
              <a:ext uri="{FF2B5EF4-FFF2-40B4-BE49-F238E27FC236}">
                <a16:creationId xmlns:a16="http://schemas.microsoft.com/office/drawing/2014/main" id="{AA323559-E088-E841-E925-3A90342B1F3F}"/>
              </a:ext>
            </a:extLst>
          </p:cNvPr>
          <p:cNvGraphicFramePr>
            <a:graphicFrameLocks noGrp="1"/>
          </p:cNvGraphicFramePr>
          <p:nvPr>
            <p:extLst>
              <p:ext uri="{D42A27DB-BD31-4B8C-83A1-F6EECF244321}">
                <p14:modId xmlns:p14="http://schemas.microsoft.com/office/powerpoint/2010/main" val="3026771367"/>
              </p:ext>
            </p:extLst>
          </p:nvPr>
        </p:nvGraphicFramePr>
        <p:xfrm>
          <a:off x="1032131" y="2475881"/>
          <a:ext cx="6295101" cy="2831619"/>
        </p:xfrm>
        <a:graphic>
          <a:graphicData uri="http://schemas.openxmlformats.org/drawingml/2006/table">
            <a:tbl>
              <a:tblPr>
                <a:tableStyleId>{306799F8-075E-4A3A-A7F6-7FBC6576F1A4}</a:tableStyleId>
              </a:tblPr>
              <a:tblGrid>
                <a:gridCol w="2288584">
                  <a:extLst>
                    <a:ext uri="{9D8B030D-6E8A-4147-A177-3AD203B41FA5}">
                      <a16:colId xmlns:a16="http://schemas.microsoft.com/office/drawing/2014/main" val="447613699"/>
                    </a:ext>
                  </a:extLst>
                </a:gridCol>
                <a:gridCol w="1780674">
                  <a:extLst>
                    <a:ext uri="{9D8B030D-6E8A-4147-A177-3AD203B41FA5}">
                      <a16:colId xmlns:a16="http://schemas.microsoft.com/office/drawing/2014/main" val="203446917"/>
                    </a:ext>
                  </a:extLst>
                </a:gridCol>
                <a:gridCol w="986589">
                  <a:extLst>
                    <a:ext uri="{9D8B030D-6E8A-4147-A177-3AD203B41FA5}">
                      <a16:colId xmlns:a16="http://schemas.microsoft.com/office/drawing/2014/main" val="1798394903"/>
                    </a:ext>
                  </a:extLst>
                </a:gridCol>
                <a:gridCol w="1239254">
                  <a:extLst>
                    <a:ext uri="{9D8B030D-6E8A-4147-A177-3AD203B41FA5}">
                      <a16:colId xmlns:a16="http://schemas.microsoft.com/office/drawing/2014/main" val="2523719373"/>
                    </a:ext>
                  </a:extLst>
                </a:gridCol>
              </a:tblGrid>
              <a:tr h="650928">
                <a:tc>
                  <a:txBody>
                    <a:bodyPr/>
                    <a:lstStyle/>
                    <a:p>
                      <a:pPr algn="l" fontAlgn="b"/>
                      <a:r>
                        <a:rPr lang="es-ES" sz="1600" u="none" strike="noStrike" dirty="0">
                          <a:solidFill>
                            <a:schemeClr val="tx1"/>
                          </a:solidFill>
                          <a:effectLst/>
                        </a:rPr>
                        <a:t> </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1" u="none" strike="noStrike" dirty="0">
                          <a:solidFill>
                            <a:schemeClr val="tx1"/>
                          </a:solidFill>
                          <a:effectLst/>
                        </a:rPr>
                        <a:t>Resultados esperados a 31 de diciembre</a:t>
                      </a:r>
                      <a:endParaRPr lang="es-ES" sz="1600" b="1"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1" u="none" strike="noStrike" dirty="0">
                          <a:solidFill>
                            <a:schemeClr val="tx1"/>
                          </a:solidFill>
                          <a:effectLst/>
                        </a:rPr>
                        <a:t>Ingresos</a:t>
                      </a:r>
                      <a:endParaRPr lang="es-ES" sz="1600" b="1"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1" u="none" strike="noStrike" dirty="0">
                          <a:solidFill>
                            <a:schemeClr val="tx1"/>
                          </a:solidFill>
                          <a:effectLst/>
                        </a:rPr>
                        <a:t>costes</a:t>
                      </a:r>
                      <a:endParaRPr lang="es-ES" sz="1600" b="1" i="0" u="none" strike="noStrike" dirty="0">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3914138513"/>
                  </a:ext>
                </a:extLst>
              </a:tr>
              <a:tr h="325464">
                <a:tc>
                  <a:txBody>
                    <a:bodyPr/>
                    <a:lstStyle/>
                    <a:p>
                      <a:pPr algn="l" fontAlgn="ctr"/>
                      <a:r>
                        <a:rPr lang="es-ES" sz="1600" u="none" strike="noStrike" dirty="0">
                          <a:solidFill>
                            <a:schemeClr val="tx1"/>
                          </a:solidFill>
                          <a:effectLst/>
                        </a:rPr>
                        <a:t>Flujos de efectivo año 1</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dirty="0">
                          <a:solidFill>
                            <a:schemeClr val="tx1"/>
                          </a:solidFill>
                          <a:effectLst/>
                        </a:rPr>
                        <a:t>-147,50</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0,00</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147,50</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3886623227"/>
                  </a:ext>
                </a:extLst>
              </a:tr>
              <a:tr h="472779">
                <a:tc>
                  <a:txBody>
                    <a:bodyPr/>
                    <a:lstStyle/>
                    <a:p>
                      <a:pPr algn="l" fontAlgn="b"/>
                      <a:r>
                        <a:rPr lang="es-ES" sz="1600" u="none" strike="noStrike" dirty="0">
                          <a:solidFill>
                            <a:schemeClr val="tx1"/>
                          </a:solidFill>
                          <a:effectLst/>
                        </a:rPr>
                        <a:t>Flujos de efectivo año 2</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dirty="0">
                          <a:solidFill>
                            <a:schemeClr val="tx1"/>
                          </a:solidFill>
                          <a:effectLst/>
                        </a:rPr>
                        <a:t>-4,21</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dirty="0">
                          <a:solidFill>
                            <a:schemeClr val="tx1"/>
                          </a:solidFill>
                          <a:effectLst/>
                        </a:rPr>
                        <a:t>414,13</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418,33</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536693869"/>
                  </a:ext>
                </a:extLst>
              </a:tr>
              <a:tr h="325464">
                <a:tc>
                  <a:txBody>
                    <a:bodyPr/>
                    <a:lstStyle/>
                    <a:p>
                      <a:pPr algn="l" fontAlgn="b"/>
                      <a:r>
                        <a:rPr lang="es-ES" sz="1600" u="none" strike="noStrike" dirty="0">
                          <a:solidFill>
                            <a:schemeClr val="tx1"/>
                          </a:solidFill>
                          <a:effectLst/>
                        </a:rPr>
                        <a:t>Flujos de efectivo año 3</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dirty="0">
                          <a:solidFill>
                            <a:schemeClr val="tx1"/>
                          </a:solidFill>
                          <a:effectLst/>
                        </a:rPr>
                        <a:t>22,53</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440,86</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418,33</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2639695988"/>
                  </a:ext>
                </a:extLst>
              </a:tr>
              <a:tr h="325464">
                <a:tc>
                  <a:txBody>
                    <a:bodyPr/>
                    <a:lstStyle/>
                    <a:p>
                      <a:pPr algn="l" fontAlgn="b"/>
                      <a:r>
                        <a:rPr lang="es-ES" sz="1600" u="none" strike="noStrike" dirty="0">
                          <a:solidFill>
                            <a:schemeClr val="tx1"/>
                          </a:solidFill>
                          <a:effectLst/>
                        </a:rPr>
                        <a:t>Flujos de efectivo año 4</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85,14</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503,47</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418,33</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1192373146"/>
                  </a:ext>
                </a:extLst>
              </a:tr>
              <a:tr h="325464">
                <a:tc>
                  <a:txBody>
                    <a:bodyPr/>
                    <a:lstStyle/>
                    <a:p>
                      <a:pPr algn="l" fontAlgn="b"/>
                      <a:r>
                        <a:rPr lang="es-ES" sz="1600" u="none" strike="noStrike" dirty="0">
                          <a:solidFill>
                            <a:schemeClr val="tx1"/>
                          </a:solidFill>
                          <a:effectLst/>
                        </a:rPr>
                        <a:t>Flujos de efectivo año 5 </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46,27</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464,60</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418,33</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442277958"/>
                  </a:ext>
                </a:extLst>
              </a:tr>
              <a:tr h="325464">
                <a:tc>
                  <a:txBody>
                    <a:bodyPr/>
                    <a:lstStyle/>
                    <a:p>
                      <a:pPr algn="l" fontAlgn="b"/>
                      <a:r>
                        <a:rPr lang="es-ES" sz="1600" u="none" strike="noStrike" dirty="0">
                          <a:solidFill>
                            <a:schemeClr val="tx1"/>
                          </a:solidFill>
                          <a:effectLst/>
                        </a:rPr>
                        <a:t>Flujos de efectivo año 6 </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dirty="0">
                          <a:solidFill>
                            <a:schemeClr val="tx1"/>
                          </a:solidFill>
                          <a:effectLst/>
                        </a:rPr>
                        <a:t>49,66</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a:solidFill>
                            <a:schemeClr val="tx1"/>
                          </a:solidFill>
                          <a:effectLst/>
                        </a:rPr>
                        <a:t>467,99</a:t>
                      </a:r>
                      <a:endParaRPr lang="es-ES" sz="1600" b="0" i="0" u="none" strike="noStrike">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u="none" strike="noStrike" dirty="0">
                          <a:solidFill>
                            <a:schemeClr val="tx1"/>
                          </a:solidFill>
                          <a:effectLst/>
                        </a:rPr>
                        <a:t>418,33</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332128094"/>
                  </a:ext>
                </a:extLst>
              </a:tr>
            </a:tbl>
          </a:graphicData>
        </a:graphic>
      </p:graphicFrame>
      <p:sp>
        <p:nvSpPr>
          <p:cNvPr id="8" name="Rectángulo: esquinas redondeadas 7">
            <a:extLst>
              <a:ext uri="{FF2B5EF4-FFF2-40B4-BE49-F238E27FC236}">
                <a16:creationId xmlns:a16="http://schemas.microsoft.com/office/drawing/2014/main" id="{F4F9F27F-53D2-A5C5-CE74-CE3F6D1F6A74}"/>
              </a:ext>
            </a:extLst>
          </p:cNvPr>
          <p:cNvSpPr/>
          <p:nvPr/>
        </p:nvSpPr>
        <p:spPr>
          <a:xfrm>
            <a:off x="1032131" y="1285451"/>
            <a:ext cx="5801806" cy="759563"/>
          </a:xfrm>
          <a:prstGeom prst="roundRect">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b="1"/>
              <a:t>HIJA DE MONTA NATURAL Y PADRE CONOCIDO</a:t>
            </a:r>
            <a:endParaRPr lang="en-GB" sz="1800" b="1" dirty="0"/>
          </a:p>
        </p:txBody>
      </p:sp>
      <p:graphicFrame>
        <p:nvGraphicFramePr>
          <p:cNvPr id="9" name="Tabla 8">
            <a:extLst>
              <a:ext uri="{FF2B5EF4-FFF2-40B4-BE49-F238E27FC236}">
                <a16:creationId xmlns:a16="http://schemas.microsoft.com/office/drawing/2014/main" id="{EAE25BAB-B57E-22C1-2A05-413222017AFA}"/>
              </a:ext>
            </a:extLst>
          </p:cNvPr>
          <p:cNvGraphicFramePr>
            <a:graphicFrameLocks noGrp="1"/>
          </p:cNvGraphicFramePr>
          <p:nvPr>
            <p:extLst>
              <p:ext uri="{D42A27DB-BD31-4B8C-83A1-F6EECF244321}">
                <p14:modId xmlns:p14="http://schemas.microsoft.com/office/powerpoint/2010/main" val="4180123907"/>
              </p:ext>
            </p:extLst>
          </p:nvPr>
        </p:nvGraphicFramePr>
        <p:xfrm>
          <a:off x="7736305" y="2475877"/>
          <a:ext cx="4331369" cy="2831617"/>
        </p:xfrm>
        <a:graphic>
          <a:graphicData uri="http://schemas.openxmlformats.org/drawingml/2006/table">
            <a:tbl>
              <a:tblPr>
                <a:effectLst>
                  <a:outerShdw blurRad="50800" dist="38100" dir="2700000" algn="tl" rotWithShape="0">
                    <a:prstClr val="black">
                      <a:alpha val="40000"/>
                    </a:prstClr>
                  </a:outerShdw>
                </a:effectLst>
              </a:tblPr>
              <a:tblGrid>
                <a:gridCol w="1319198">
                  <a:extLst>
                    <a:ext uri="{9D8B030D-6E8A-4147-A177-3AD203B41FA5}">
                      <a16:colId xmlns:a16="http://schemas.microsoft.com/office/drawing/2014/main" val="1390806466"/>
                    </a:ext>
                  </a:extLst>
                </a:gridCol>
                <a:gridCol w="1310220">
                  <a:extLst>
                    <a:ext uri="{9D8B030D-6E8A-4147-A177-3AD203B41FA5}">
                      <a16:colId xmlns:a16="http://schemas.microsoft.com/office/drawing/2014/main" val="2557251061"/>
                    </a:ext>
                  </a:extLst>
                </a:gridCol>
                <a:gridCol w="1701951">
                  <a:extLst>
                    <a:ext uri="{9D8B030D-6E8A-4147-A177-3AD203B41FA5}">
                      <a16:colId xmlns:a16="http://schemas.microsoft.com/office/drawing/2014/main" val="746369377"/>
                    </a:ext>
                  </a:extLst>
                </a:gridCol>
              </a:tblGrid>
              <a:tr h="1132651">
                <a:tc>
                  <a:txBody>
                    <a:bodyPr/>
                    <a:lstStyle/>
                    <a:p>
                      <a:pPr algn="ctr" fontAlgn="ctr"/>
                      <a:r>
                        <a:rPr lang="es-ES" sz="1600" b="1" i="0" u="none" strike="noStrike" dirty="0">
                          <a:solidFill>
                            <a:srgbClr val="000000"/>
                          </a:solidFill>
                          <a:effectLst/>
                          <a:latin typeface="Calibri" panose="020F0502020204030204" pitchFamily="34" charset="0"/>
                        </a:rPr>
                        <a:t>Año de muerte (a 31-12-XX)</a:t>
                      </a:r>
                    </a:p>
                  </a:txBody>
                  <a:tcPr marL="0" marR="0" marT="0" marB="0" anchor="ctr">
                    <a:lnL>
                      <a:noFill/>
                    </a:lnL>
                    <a:lnR>
                      <a:noFill/>
                    </a:lnR>
                    <a:lnT>
                      <a:noFill/>
                    </a:lnT>
                    <a:lnB>
                      <a:noFill/>
                    </a:lnB>
                    <a:solidFill>
                      <a:srgbClr val="DFF5DB"/>
                    </a:solidFill>
                  </a:tcPr>
                </a:tc>
                <a:tc>
                  <a:txBody>
                    <a:bodyPr/>
                    <a:lstStyle/>
                    <a:p>
                      <a:pPr algn="ctr" fontAlgn="ctr"/>
                      <a:r>
                        <a:rPr lang="es-ES" sz="1600" b="1" i="0" u="none" strike="noStrike" dirty="0">
                          <a:solidFill>
                            <a:srgbClr val="000000"/>
                          </a:solidFill>
                          <a:effectLst/>
                          <a:latin typeface="Calibri" panose="020F0502020204030204" pitchFamily="34" charset="0"/>
                        </a:rPr>
                        <a:t>Lucro </a:t>
                      </a:r>
                    </a:p>
                    <a:p>
                      <a:pPr algn="ctr" fontAlgn="ctr"/>
                      <a:r>
                        <a:rPr lang="es-ES" sz="1600" b="1" i="0" u="none" strike="noStrike" dirty="0">
                          <a:solidFill>
                            <a:srgbClr val="000000"/>
                          </a:solidFill>
                          <a:effectLst/>
                          <a:latin typeface="Calibri" panose="020F0502020204030204" pitchFamily="34" charset="0"/>
                        </a:rPr>
                        <a:t>cesante </a:t>
                      </a:r>
                    </a:p>
                  </a:txBody>
                  <a:tcPr marL="0" marR="0" marT="0" marB="0" anchor="ctr">
                    <a:lnL>
                      <a:noFill/>
                    </a:lnL>
                    <a:lnR>
                      <a:noFill/>
                    </a:lnR>
                    <a:lnT>
                      <a:noFill/>
                    </a:lnT>
                    <a:lnB>
                      <a:noFill/>
                    </a:lnB>
                    <a:solidFill>
                      <a:srgbClr val="DFF5DB"/>
                    </a:solidFill>
                  </a:tcPr>
                </a:tc>
                <a:tc>
                  <a:txBody>
                    <a:bodyPr/>
                    <a:lstStyle/>
                    <a:p>
                      <a:pPr algn="ctr" fontAlgn="ctr"/>
                      <a:r>
                        <a:rPr lang="es-ES" sz="1600" b="1" i="0" u="none" strike="noStrike" dirty="0">
                          <a:solidFill>
                            <a:srgbClr val="000000"/>
                          </a:solidFill>
                          <a:effectLst/>
                          <a:latin typeface="Calibri" panose="020F0502020204030204" pitchFamily="34" charset="0"/>
                        </a:rPr>
                        <a:t>Lucro cesante con actualización de flujos</a:t>
                      </a:r>
                    </a:p>
                  </a:txBody>
                  <a:tcPr marL="0" marR="0" marT="0" marB="0" anchor="ctr">
                    <a:lnL>
                      <a:noFill/>
                    </a:lnL>
                    <a:lnR>
                      <a:noFill/>
                    </a:lnR>
                    <a:lnT>
                      <a:noFill/>
                    </a:lnT>
                    <a:lnB>
                      <a:noFill/>
                    </a:lnB>
                    <a:solidFill>
                      <a:srgbClr val="DFF5DB"/>
                    </a:solidFill>
                  </a:tcPr>
                </a:tc>
                <a:extLst>
                  <a:ext uri="{0D108BD9-81ED-4DB2-BD59-A6C34878D82A}">
                    <a16:rowId xmlns:a16="http://schemas.microsoft.com/office/drawing/2014/main" val="1563763103"/>
                  </a:ext>
                </a:extLst>
              </a:tr>
              <a:tr h="283161">
                <a:tc>
                  <a:txBody>
                    <a:bodyPr/>
                    <a:lstStyle/>
                    <a:p>
                      <a:pPr algn="ctr" fontAlgn="ctr"/>
                      <a:r>
                        <a:rPr lang="es-ES" sz="1600" b="0" i="0" u="none" strike="noStrike">
                          <a:solidFill>
                            <a:srgbClr val="000000"/>
                          </a:solidFill>
                          <a:effectLst/>
                          <a:latin typeface="Calibri" panose="020F0502020204030204" pitchFamily="34" charset="0"/>
                        </a:rPr>
                        <a:t>Año 1</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199,38</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181,56  </a:t>
                      </a:r>
                    </a:p>
                  </a:txBody>
                  <a:tcPr marL="0" marR="0" marT="0" marB="0" anchor="ctr">
                    <a:lnL>
                      <a:noFill/>
                    </a:lnL>
                    <a:lnR>
                      <a:noFill/>
                    </a:lnR>
                    <a:lnT>
                      <a:noFill/>
                    </a:lnT>
                    <a:lnB>
                      <a:noFill/>
                    </a:lnB>
                    <a:solidFill>
                      <a:srgbClr val="DFF5DB"/>
                    </a:solidFill>
                  </a:tcPr>
                </a:tc>
                <a:extLst>
                  <a:ext uri="{0D108BD9-81ED-4DB2-BD59-A6C34878D82A}">
                    <a16:rowId xmlns:a16="http://schemas.microsoft.com/office/drawing/2014/main" val="2172427420"/>
                  </a:ext>
                </a:extLst>
              </a:tr>
              <a:tr h="283161">
                <a:tc>
                  <a:txBody>
                    <a:bodyPr/>
                    <a:lstStyle/>
                    <a:p>
                      <a:pPr algn="ctr" fontAlgn="ctr"/>
                      <a:r>
                        <a:rPr lang="es-ES" sz="1600" b="0" i="0" u="none" strike="noStrike">
                          <a:solidFill>
                            <a:srgbClr val="000000"/>
                          </a:solidFill>
                          <a:effectLst/>
                          <a:latin typeface="Calibri" panose="020F0502020204030204" pitchFamily="34" charset="0"/>
                        </a:rPr>
                        <a:t>Año 2</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203,59</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190,48</a:t>
                      </a:r>
                    </a:p>
                  </a:txBody>
                  <a:tcPr marL="0" marR="0" marT="0" marB="0" anchor="ctr">
                    <a:lnL>
                      <a:noFill/>
                    </a:lnL>
                    <a:lnR>
                      <a:noFill/>
                    </a:lnR>
                    <a:lnT>
                      <a:noFill/>
                    </a:lnT>
                    <a:lnB>
                      <a:noFill/>
                    </a:lnB>
                    <a:solidFill>
                      <a:srgbClr val="DFF5DB"/>
                    </a:solidFill>
                  </a:tcPr>
                </a:tc>
                <a:extLst>
                  <a:ext uri="{0D108BD9-81ED-4DB2-BD59-A6C34878D82A}">
                    <a16:rowId xmlns:a16="http://schemas.microsoft.com/office/drawing/2014/main" val="2092141340"/>
                  </a:ext>
                </a:extLst>
              </a:tr>
              <a:tr h="283161">
                <a:tc>
                  <a:txBody>
                    <a:bodyPr/>
                    <a:lstStyle/>
                    <a:p>
                      <a:pPr algn="ctr" fontAlgn="ctr"/>
                      <a:r>
                        <a:rPr lang="es-ES" sz="1600" b="0" i="0" u="none" strike="noStrike">
                          <a:solidFill>
                            <a:srgbClr val="000000"/>
                          </a:solidFill>
                          <a:effectLst/>
                          <a:latin typeface="Calibri" panose="020F0502020204030204" pitchFamily="34" charset="0"/>
                        </a:rPr>
                        <a:t>Año 3</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181,06</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172,91</a:t>
                      </a:r>
                    </a:p>
                  </a:txBody>
                  <a:tcPr marL="0" marR="0" marT="0" marB="0" anchor="ctr">
                    <a:lnL>
                      <a:noFill/>
                    </a:lnL>
                    <a:lnR>
                      <a:noFill/>
                    </a:lnR>
                    <a:lnT>
                      <a:noFill/>
                    </a:lnT>
                    <a:lnB>
                      <a:noFill/>
                    </a:lnB>
                    <a:solidFill>
                      <a:srgbClr val="DFF5DB"/>
                    </a:solidFill>
                  </a:tcPr>
                </a:tc>
                <a:extLst>
                  <a:ext uri="{0D108BD9-81ED-4DB2-BD59-A6C34878D82A}">
                    <a16:rowId xmlns:a16="http://schemas.microsoft.com/office/drawing/2014/main" val="361725472"/>
                  </a:ext>
                </a:extLst>
              </a:tr>
              <a:tr h="283161">
                <a:tc>
                  <a:txBody>
                    <a:bodyPr/>
                    <a:lstStyle/>
                    <a:p>
                      <a:pPr algn="ctr" fontAlgn="ctr"/>
                      <a:r>
                        <a:rPr lang="es-ES" sz="1600" b="0" i="0" u="none" strike="noStrike">
                          <a:solidFill>
                            <a:srgbClr val="000000"/>
                          </a:solidFill>
                          <a:effectLst/>
                          <a:latin typeface="Calibri" panose="020F0502020204030204" pitchFamily="34" charset="0"/>
                        </a:rPr>
                        <a:t>Año 4</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95,92</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92,27</a:t>
                      </a:r>
                    </a:p>
                  </a:txBody>
                  <a:tcPr marL="0" marR="0" marT="0" marB="0" anchor="ctr">
                    <a:lnL>
                      <a:noFill/>
                    </a:lnL>
                    <a:lnR>
                      <a:noFill/>
                    </a:lnR>
                    <a:lnT>
                      <a:noFill/>
                    </a:lnT>
                    <a:lnB>
                      <a:noFill/>
                    </a:lnB>
                    <a:solidFill>
                      <a:srgbClr val="DFF5DB"/>
                    </a:solidFill>
                  </a:tcPr>
                </a:tc>
                <a:extLst>
                  <a:ext uri="{0D108BD9-81ED-4DB2-BD59-A6C34878D82A}">
                    <a16:rowId xmlns:a16="http://schemas.microsoft.com/office/drawing/2014/main" val="1733191450"/>
                  </a:ext>
                </a:extLst>
              </a:tr>
              <a:tr h="283161">
                <a:tc>
                  <a:txBody>
                    <a:bodyPr/>
                    <a:lstStyle/>
                    <a:p>
                      <a:pPr algn="ctr" fontAlgn="ctr"/>
                      <a:r>
                        <a:rPr lang="es-ES" sz="1600" b="0" i="0" u="none" strike="noStrike">
                          <a:solidFill>
                            <a:srgbClr val="000000"/>
                          </a:solidFill>
                          <a:effectLst/>
                          <a:latin typeface="Calibri" panose="020F0502020204030204" pitchFamily="34" charset="0"/>
                        </a:rPr>
                        <a:t>Año 5</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49,66</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a:solidFill>
                            <a:srgbClr val="000000"/>
                          </a:solidFill>
                          <a:effectLst/>
                          <a:latin typeface="Calibri" panose="020F0502020204030204" pitchFamily="34" charset="0"/>
                        </a:rPr>
                        <a:t>48,40</a:t>
                      </a:r>
                    </a:p>
                  </a:txBody>
                  <a:tcPr marL="0" marR="0" marT="0" marB="0" anchor="ctr">
                    <a:lnL>
                      <a:noFill/>
                    </a:lnL>
                    <a:lnR>
                      <a:noFill/>
                    </a:lnR>
                    <a:lnT>
                      <a:noFill/>
                    </a:lnT>
                    <a:lnB>
                      <a:noFill/>
                    </a:lnB>
                    <a:solidFill>
                      <a:srgbClr val="DFF5DB"/>
                    </a:solidFill>
                  </a:tcPr>
                </a:tc>
                <a:extLst>
                  <a:ext uri="{0D108BD9-81ED-4DB2-BD59-A6C34878D82A}">
                    <a16:rowId xmlns:a16="http://schemas.microsoft.com/office/drawing/2014/main" val="3865760076"/>
                  </a:ext>
                </a:extLst>
              </a:tr>
              <a:tr h="283161">
                <a:tc>
                  <a:txBody>
                    <a:bodyPr/>
                    <a:lstStyle/>
                    <a:p>
                      <a:pPr algn="ctr" fontAlgn="ctr"/>
                      <a:r>
                        <a:rPr lang="es-ES" sz="1600" b="0" i="0" u="none" strike="noStrike" dirty="0">
                          <a:solidFill>
                            <a:srgbClr val="000000"/>
                          </a:solidFill>
                          <a:effectLst/>
                          <a:latin typeface="Calibri" panose="020F0502020204030204" pitchFamily="34" charset="0"/>
                        </a:rPr>
                        <a:t>Año 6</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dirty="0">
                          <a:solidFill>
                            <a:srgbClr val="000000"/>
                          </a:solidFill>
                          <a:effectLst/>
                          <a:latin typeface="Calibri" panose="020F0502020204030204" pitchFamily="34" charset="0"/>
                        </a:rPr>
                        <a:t>0</a:t>
                      </a:r>
                    </a:p>
                  </a:txBody>
                  <a:tcPr marL="0" marR="0" marT="0" marB="0" anchor="ctr">
                    <a:lnL>
                      <a:noFill/>
                    </a:lnL>
                    <a:lnR>
                      <a:noFill/>
                    </a:lnR>
                    <a:lnT>
                      <a:noFill/>
                    </a:lnT>
                    <a:lnB>
                      <a:noFill/>
                    </a:lnB>
                    <a:solidFill>
                      <a:srgbClr val="DFF5DB"/>
                    </a:solidFill>
                  </a:tcPr>
                </a:tc>
                <a:tc>
                  <a:txBody>
                    <a:bodyPr/>
                    <a:lstStyle/>
                    <a:p>
                      <a:pPr algn="ctr" fontAlgn="ctr"/>
                      <a:r>
                        <a:rPr lang="es-ES" sz="1600" b="0" i="0" u="none" strike="noStrike" dirty="0">
                          <a:solidFill>
                            <a:srgbClr val="000000"/>
                          </a:solidFill>
                          <a:effectLst/>
                          <a:latin typeface="Calibri" panose="020F0502020204030204" pitchFamily="34" charset="0"/>
                        </a:rPr>
                        <a:t>0,00</a:t>
                      </a:r>
                    </a:p>
                  </a:txBody>
                  <a:tcPr marL="0" marR="0" marT="0" marB="0" anchor="ctr">
                    <a:lnL>
                      <a:noFill/>
                    </a:lnL>
                    <a:lnR>
                      <a:noFill/>
                    </a:lnR>
                    <a:lnT>
                      <a:noFill/>
                    </a:lnT>
                    <a:lnB>
                      <a:noFill/>
                    </a:lnB>
                    <a:solidFill>
                      <a:srgbClr val="DFF5DB"/>
                    </a:solidFill>
                  </a:tcPr>
                </a:tc>
                <a:extLst>
                  <a:ext uri="{0D108BD9-81ED-4DB2-BD59-A6C34878D82A}">
                    <a16:rowId xmlns:a16="http://schemas.microsoft.com/office/drawing/2014/main" val="4185336332"/>
                  </a:ext>
                </a:extLst>
              </a:tr>
            </a:tbl>
          </a:graphicData>
        </a:graphic>
      </p:graphicFrame>
      <p:sp>
        <p:nvSpPr>
          <p:cNvPr id="10" name="Marcador de número de diapositiva 9">
            <a:extLst>
              <a:ext uri="{FF2B5EF4-FFF2-40B4-BE49-F238E27FC236}">
                <a16:creationId xmlns:a16="http://schemas.microsoft.com/office/drawing/2014/main" id="{951311B7-B184-276C-8115-F00EC8AFEDA3}"/>
              </a:ext>
            </a:extLst>
          </p:cNvPr>
          <p:cNvSpPr>
            <a:spLocks noGrp="1"/>
          </p:cNvSpPr>
          <p:nvPr>
            <p:ph type="sldNum" sz="quarter" idx="12"/>
          </p:nvPr>
        </p:nvSpPr>
        <p:spPr/>
        <p:txBody>
          <a:bodyPr/>
          <a:lstStyle/>
          <a:p>
            <a:pPr rtl="0"/>
            <a:fld id="{B38049E5-7B53-4E85-8972-7D6C4BCE5BB9}" type="slidenum">
              <a:rPr lang="es-ES" noProof="0" smtClean="0"/>
              <a:t>14</a:t>
            </a:fld>
            <a:endParaRPr lang="es-ES" noProof="0" dirty="0"/>
          </a:p>
        </p:txBody>
      </p:sp>
    </p:spTree>
    <p:extLst>
      <p:ext uri="{BB962C8B-B14F-4D97-AF65-F5344CB8AC3E}">
        <p14:creationId xmlns:p14="http://schemas.microsoft.com/office/powerpoint/2010/main" val="125662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90833" y="359346"/>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sp>
        <p:nvSpPr>
          <p:cNvPr id="6" name="Rectángulo: esquinas redondeadas 5">
            <a:extLst>
              <a:ext uri="{FF2B5EF4-FFF2-40B4-BE49-F238E27FC236}">
                <a16:creationId xmlns:a16="http://schemas.microsoft.com/office/drawing/2014/main" id="{A15D892C-9CAA-500D-639E-FD4ADC62E675}"/>
              </a:ext>
            </a:extLst>
          </p:cNvPr>
          <p:cNvSpPr/>
          <p:nvPr/>
        </p:nvSpPr>
        <p:spPr>
          <a:xfrm>
            <a:off x="1032130" y="1166061"/>
            <a:ext cx="5476953" cy="674771"/>
          </a:xfrm>
          <a:prstGeom prst="round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b="1" dirty="0"/>
              <a:t>HIJA DE INSEMINACIÓN ARTIFICIAL (IA)</a:t>
            </a:r>
          </a:p>
        </p:txBody>
      </p:sp>
      <p:graphicFrame>
        <p:nvGraphicFramePr>
          <p:cNvPr id="7" name="Tabla 6">
            <a:extLst>
              <a:ext uri="{FF2B5EF4-FFF2-40B4-BE49-F238E27FC236}">
                <a16:creationId xmlns:a16="http://schemas.microsoft.com/office/drawing/2014/main" id="{A2989654-0FB9-251A-20AC-20E76377878B}"/>
              </a:ext>
            </a:extLst>
          </p:cNvPr>
          <p:cNvGraphicFramePr>
            <a:graphicFrameLocks noGrp="1"/>
          </p:cNvGraphicFramePr>
          <p:nvPr>
            <p:extLst>
              <p:ext uri="{D42A27DB-BD31-4B8C-83A1-F6EECF244321}">
                <p14:modId xmlns:p14="http://schemas.microsoft.com/office/powerpoint/2010/main" val="1169567176"/>
              </p:ext>
            </p:extLst>
          </p:nvPr>
        </p:nvGraphicFramePr>
        <p:xfrm>
          <a:off x="7712242" y="2475881"/>
          <a:ext cx="4261456" cy="2843916"/>
        </p:xfrm>
        <a:graphic>
          <a:graphicData uri="http://schemas.openxmlformats.org/drawingml/2006/table">
            <a:tbl>
              <a:tblPr>
                <a:effectLst>
                  <a:outerShdw blurRad="50800" dist="38100" dir="2700000" algn="tl" rotWithShape="0">
                    <a:prstClr val="black">
                      <a:alpha val="40000"/>
                    </a:prstClr>
                  </a:outerShdw>
                </a:effectLst>
              </a:tblPr>
              <a:tblGrid>
                <a:gridCol w="1297905">
                  <a:extLst>
                    <a:ext uri="{9D8B030D-6E8A-4147-A177-3AD203B41FA5}">
                      <a16:colId xmlns:a16="http://schemas.microsoft.com/office/drawing/2014/main" val="621882861"/>
                    </a:ext>
                  </a:extLst>
                </a:gridCol>
                <a:gridCol w="1514222">
                  <a:extLst>
                    <a:ext uri="{9D8B030D-6E8A-4147-A177-3AD203B41FA5}">
                      <a16:colId xmlns:a16="http://schemas.microsoft.com/office/drawing/2014/main" val="3505979460"/>
                    </a:ext>
                  </a:extLst>
                </a:gridCol>
                <a:gridCol w="1449329">
                  <a:extLst>
                    <a:ext uri="{9D8B030D-6E8A-4147-A177-3AD203B41FA5}">
                      <a16:colId xmlns:a16="http://schemas.microsoft.com/office/drawing/2014/main" val="801124875"/>
                    </a:ext>
                  </a:extLst>
                </a:gridCol>
              </a:tblGrid>
              <a:tr h="1380876">
                <a:tc>
                  <a:txBody>
                    <a:bodyPr/>
                    <a:lstStyle/>
                    <a:p>
                      <a:pPr algn="ctr" fontAlgn="ctr"/>
                      <a:r>
                        <a:rPr lang="es-ES" sz="1600" b="1" i="0" u="none" strike="noStrike" dirty="0">
                          <a:solidFill>
                            <a:srgbClr val="000000"/>
                          </a:solidFill>
                          <a:effectLst/>
                          <a:latin typeface="Calibri" panose="020F0502020204030204" pitchFamily="34" charset="0"/>
                        </a:rPr>
                        <a:t>Año de muerte (a 31-12-XX)</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s-ES" sz="1600" b="1" i="0" u="none" strike="noStrike" dirty="0">
                          <a:solidFill>
                            <a:srgbClr val="000000"/>
                          </a:solidFill>
                          <a:effectLst/>
                          <a:latin typeface="Calibri" panose="020F0502020204030204" pitchFamily="34" charset="0"/>
                        </a:rPr>
                        <a:t>Lucro </a:t>
                      </a:r>
                    </a:p>
                    <a:p>
                      <a:pPr algn="ctr" fontAlgn="ctr"/>
                      <a:r>
                        <a:rPr lang="es-ES" sz="1600" b="1" i="0" u="none" strike="noStrike" dirty="0">
                          <a:solidFill>
                            <a:srgbClr val="000000"/>
                          </a:solidFill>
                          <a:effectLst/>
                          <a:latin typeface="Calibri" panose="020F0502020204030204" pitchFamily="34" charset="0"/>
                        </a:rPr>
                        <a:t>cesante </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s-ES" sz="1600" b="1" i="0" u="none" strike="noStrike" dirty="0">
                          <a:solidFill>
                            <a:srgbClr val="000000"/>
                          </a:solidFill>
                          <a:effectLst/>
                          <a:latin typeface="Calibri" panose="020F0502020204030204" pitchFamily="34" charset="0"/>
                        </a:rPr>
                        <a:t>Lucro cesante con actualización de flujos</a:t>
                      </a:r>
                    </a:p>
                  </a:txBody>
                  <a:tcPr marL="0" marR="0" marT="0" marB="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2254601853"/>
                  </a:ext>
                </a:extLst>
              </a:tr>
              <a:tr h="241790">
                <a:tc>
                  <a:txBody>
                    <a:bodyPr/>
                    <a:lstStyle/>
                    <a:p>
                      <a:pPr algn="ctr" fontAlgn="ctr"/>
                      <a:r>
                        <a:rPr lang="es-ES" sz="1600" b="0" i="0" u="none" strike="noStrike">
                          <a:solidFill>
                            <a:srgbClr val="000000"/>
                          </a:solidFill>
                          <a:effectLst/>
                          <a:latin typeface="Calibri" panose="020F0502020204030204" pitchFamily="34" charset="0"/>
                        </a:rPr>
                        <a:t>Año 1</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251,69</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230,02  </a:t>
                      </a: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3772311536"/>
                  </a:ext>
                </a:extLst>
              </a:tr>
              <a:tr h="241790">
                <a:tc>
                  <a:txBody>
                    <a:bodyPr/>
                    <a:lstStyle/>
                    <a:p>
                      <a:pPr algn="ctr" fontAlgn="ctr"/>
                      <a:r>
                        <a:rPr lang="es-ES" sz="1600" b="0" i="0" u="none" strike="noStrike">
                          <a:solidFill>
                            <a:srgbClr val="000000"/>
                          </a:solidFill>
                          <a:effectLst/>
                          <a:latin typeface="Calibri" panose="020F0502020204030204" pitchFamily="34" charset="0"/>
                        </a:rPr>
                        <a:t>Año 2</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245,44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229,75</a:t>
                      </a: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1346016537"/>
                  </a:ext>
                </a:extLst>
              </a:tr>
              <a:tr h="241790">
                <a:tc>
                  <a:txBody>
                    <a:bodyPr/>
                    <a:lstStyle/>
                    <a:p>
                      <a:pPr algn="ctr" fontAlgn="ctr"/>
                      <a:r>
                        <a:rPr lang="es-ES" sz="1600" b="0" i="0" u="none" strike="noStrike">
                          <a:solidFill>
                            <a:srgbClr val="000000"/>
                          </a:solidFill>
                          <a:effectLst/>
                          <a:latin typeface="Calibri" panose="020F0502020204030204" pitchFamily="34" charset="0"/>
                        </a:rPr>
                        <a:t>Año 3</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212,45</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202,73</a:t>
                      </a: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1285389236"/>
                  </a:ext>
                </a:extLst>
              </a:tr>
              <a:tr h="241790">
                <a:tc>
                  <a:txBody>
                    <a:bodyPr/>
                    <a:lstStyle/>
                    <a:p>
                      <a:pPr algn="ctr" fontAlgn="ctr"/>
                      <a:r>
                        <a:rPr lang="es-ES" sz="1600" b="0" i="0" u="none" strike="noStrike">
                          <a:solidFill>
                            <a:srgbClr val="000000"/>
                          </a:solidFill>
                          <a:effectLst/>
                          <a:latin typeface="Calibri" panose="020F0502020204030204" pitchFamily="34" charset="0"/>
                        </a:rPr>
                        <a:t>Año 4</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116,85</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112,40</a:t>
                      </a: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5577756"/>
                  </a:ext>
                </a:extLst>
              </a:tr>
              <a:tr h="241790">
                <a:tc>
                  <a:txBody>
                    <a:bodyPr/>
                    <a:lstStyle/>
                    <a:p>
                      <a:pPr algn="ctr" fontAlgn="ctr"/>
                      <a:r>
                        <a:rPr lang="es-ES" sz="1600" b="0" i="0" u="none" strike="noStrike">
                          <a:solidFill>
                            <a:srgbClr val="000000"/>
                          </a:solidFill>
                          <a:effectLst/>
                          <a:latin typeface="Calibri" panose="020F0502020204030204" pitchFamily="34" charset="0"/>
                        </a:rPr>
                        <a:t>Año 5</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60,12</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58,60</a:t>
                      </a: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2465003905"/>
                  </a:ext>
                </a:extLst>
              </a:tr>
              <a:tr h="241790">
                <a:tc>
                  <a:txBody>
                    <a:bodyPr/>
                    <a:lstStyle/>
                    <a:p>
                      <a:pPr algn="ctr" fontAlgn="ctr"/>
                      <a:r>
                        <a:rPr lang="es-ES" sz="1600" b="0" i="0" u="none" strike="noStrike">
                          <a:solidFill>
                            <a:srgbClr val="000000"/>
                          </a:solidFill>
                          <a:effectLst/>
                          <a:latin typeface="Calibri" panose="020F0502020204030204" pitchFamily="34" charset="0"/>
                        </a:rPr>
                        <a:t>Año 6</a:t>
                      </a:r>
                    </a:p>
                  </a:txBody>
                  <a:tcPr marL="0" marR="0" marT="0" marB="0" anchor="ctr">
                    <a:lnL>
                      <a:noFill/>
                    </a:lnL>
                    <a:lnR>
                      <a:noFill/>
                    </a:lnR>
                    <a:lnT>
                      <a:noFill/>
                    </a:lnT>
                    <a:lnB>
                      <a:noFill/>
                    </a:lnB>
                    <a:solidFill>
                      <a:schemeClr val="accent2">
                        <a:lumMod val="40000"/>
                        <a:lumOff val="60000"/>
                      </a:schemeClr>
                    </a:solidFill>
                  </a:tcPr>
                </a:tc>
                <a:tc>
                  <a:txBody>
                    <a:bodyPr/>
                    <a:lstStyle/>
                    <a:p>
                      <a:pPr algn="ctr" fontAlgn="b"/>
                      <a:r>
                        <a:rPr lang="es-ES" sz="16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s-ES" sz="1600" b="0" i="0" u="none" strike="noStrike" dirty="0">
                          <a:solidFill>
                            <a:srgbClr val="000000"/>
                          </a:solidFill>
                          <a:effectLst/>
                          <a:latin typeface="Calibri" panose="020F0502020204030204" pitchFamily="34" charset="0"/>
                        </a:rPr>
                        <a:t>0,00</a:t>
                      </a: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4146538248"/>
                  </a:ext>
                </a:extLst>
              </a:tr>
            </a:tbl>
          </a:graphicData>
        </a:graphic>
      </p:graphicFrame>
      <p:graphicFrame>
        <p:nvGraphicFramePr>
          <p:cNvPr id="8" name="Tabla 7">
            <a:extLst>
              <a:ext uri="{FF2B5EF4-FFF2-40B4-BE49-F238E27FC236}">
                <a16:creationId xmlns:a16="http://schemas.microsoft.com/office/drawing/2014/main" id="{619FBAB4-8351-7CFC-988C-345C24BF9203}"/>
              </a:ext>
            </a:extLst>
          </p:cNvPr>
          <p:cNvGraphicFramePr>
            <a:graphicFrameLocks noGrp="1"/>
          </p:cNvGraphicFramePr>
          <p:nvPr>
            <p:extLst>
              <p:ext uri="{D42A27DB-BD31-4B8C-83A1-F6EECF244321}">
                <p14:modId xmlns:p14="http://schemas.microsoft.com/office/powerpoint/2010/main" val="3326822577"/>
              </p:ext>
            </p:extLst>
          </p:nvPr>
        </p:nvGraphicFramePr>
        <p:xfrm>
          <a:off x="1032131" y="2475881"/>
          <a:ext cx="6295101" cy="2831619"/>
        </p:xfrm>
        <a:graphic>
          <a:graphicData uri="http://schemas.openxmlformats.org/drawingml/2006/table">
            <a:tbl>
              <a:tblPr>
                <a:tableStyleId>{306799F8-075E-4A3A-A7F6-7FBC6576F1A4}</a:tableStyleId>
              </a:tblPr>
              <a:tblGrid>
                <a:gridCol w="2288584">
                  <a:extLst>
                    <a:ext uri="{9D8B030D-6E8A-4147-A177-3AD203B41FA5}">
                      <a16:colId xmlns:a16="http://schemas.microsoft.com/office/drawing/2014/main" val="447613699"/>
                    </a:ext>
                  </a:extLst>
                </a:gridCol>
                <a:gridCol w="1780674">
                  <a:extLst>
                    <a:ext uri="{9D8B030D-6E8A-4147-A177-3AD203B41FA5}">
                      <a16:colId xmlns:a16="http://schemas.microsoft.com/office/drawing/2014/main" val="203446917"/>
                    </a:ext>
                  </a:extLst>
                </a:gridCol>
                <a:gridCol w="986589">
                  <a:extLst>
                    <a:ext uri="{9D8B030D-6E8A-4147-A177-3AD203B41FA5}">
                      <a16:colId xmlns:a16="http://schemas.microsoft.com/office/drawing/2014/main" val="1798394903"/>
                    </a:ext>
                  </a:extLst>
                </a:gridCol>
                <a:gridCol w="1239254">
                  <a:extLst>
                    <a:ext uri="{9D8B030D-6E8A-4147-A177-3AD203B41FA5}">
                      <a16:colId xmlns:a16="http://schemas.microsoft.com/office/drawing/2014/main" val="2523719373"/>
                    </a:ext>
                  </a:extLst>
                </a:gridCol>
              </a:tblGrid>
              <a:tr h="650928">
                <a:tc>
                  <a:txBody>
                    <a:bodyPr/>
                    <a:lstStyle/>
                    <a:p>
                      <a:pPr algn="l" fontAlgn="b"/>
                      <a:r>
                        <a:rPr lang="es-ES" sz="1600" u="none" strike="noStrike" dirty="0">
                          <a:solidFill>
                            <a:schemeClr val="tx1"/>
                          </a:solidFill>
                          <a:effectLst/>
                        </a:rPr>
                        <a:t> </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1" u="none" strike="noStrike" dirty="0">
                          <a:solidFill>
                            <a:schemeClr val="tx1"/>
                          </a:solidFill>
                          <a:effectLst/>
                        </a:rPr>
                        <a:t>Resultados esperados a 31 de diciembre</a:t>
                      </a:r>
                      <a:endParaRPr lang="es-ES" sz="1600" b="1"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1" u="none" strike="noStrike" dirty="0">
                          <a:solidFill>
                            <a:schemeClr val="tx1"/>
                          </a:solidFill>
                          <a:effectLst/>
                        </a:rPr>
                        <a:t>Ingresos</a:t>
                      </a:r>
                      <a:endParaRPr lang="es-ES" sz="1600" b="1"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1" u="none" strike="noStrike" dirty="0">
                          <a:solidFill>
                            <a:schemeClr val="tx1"/>
                          </a:solidFill>
                          <a:effectLst/>
                        </a:rPr>
                        <a:t>costes</a:t>
                      </a:r>
                      <a:endParaRPr lang="es-ES" sz="1600" b="1" i="0" u="none" strike="noStrike" dirty="0">
                        <a:solidFill>
                          <a:schemeClr val="tx1"/>
                        </a:solidFill>
                        <a:effectLst/>
                        <a:latin typeface="Calibri" panose="020F0502020204030204" pitchFamily="34" charset="0"/>
                      </a:endParaRPr>
                    </a:p>
                  </a:txBody>
                  <a:tcPr marL="0" marR="0" marT="0" marB="0" anchor="ctr">
                    <a:solidFill>
                      <a:schemeClr val="lt1"/>
                    </a:solidFill>
                  </a:tcPr>
                </a:tc>
                <a:extLst>
                  <a:ext uri="{0D108BD9-81ED-4DB2-BD59-A6C34878D82A}">
                    <a16:rowId xmlns:a16="http://schemas.microsoft.com/office/drawing/2014/main" val="3914138513"/>
                  </a:ext>
                </a:extLst>
              </a:tr>
              <a:tr h="325464">
                <a:tc>
                  <a:txBody>
                    <a:bodyPr/>
                    <a:lstStyle/>
                    <a:p>
                      <a:pPr algn="l" fontAlgn="ctr"/>
                      <a:r>
                        <a:rPr lang="es-ES" sz="1600" u="none" strike="noStrike" dirty="0">
                          <a:solidFill>
                            <a:schemeClr val="tx1"/>
                          </a:solidFill>
                          <a:effectLst/>
                        </a:rPr>
                        <a:t>Flujos de efectivo año 1</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-147,50</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0,00</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147,50</a:t>
                      </a:r>
                    </a:p>
                  </a:txBody>
                  <a:tcPr marL="0" marR="0" marT="0" marB="0" anchor="ctr">
                    <a:solidFill>
                      <a:schemeClr val="lt1"/>
                    </a:solidFill>
                  </a:tcPr>
                </a:tc>
                <a:extLst>
                  <a:ext uri="{0D108BD9-81ED-4DB2-BD59-A6C34878D82A}">
                    <a16:rowId xmlns:a16="http://schemas.microsoft.com/office/drawing/2014/main" val="3886623227"/>
                  </a:ext>
                </a:extLst>
              </a:tr>
              <a:tr h="472779">
                <a:tc>
                  <a:txBody>
                    <a:bodyPr/>
                    <a:lstStyle/>
                    <a:p>
                      <a:pPr algn="l" fontAlgn="b"/>
                      <a:r>
                        <a:rPr lang="es-ES" sz="1600" u="none" strike="noStrike" dirty="0">
                          <a:solidFill>
                            <a:schemeClr val="tx1"/>
                          </a:solidFill>
                          <a:effectLst/>
                        </a:rPr>
                        <a:t>Flujos de efectivo año 2</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6,26</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424,59</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418,33</a:t>
                      </a:r>
                    </a:p>
                  </a:txBody>
                  <a:tcPr marL="0" marR="0" marT="0" marB="0" anchor="ctr">
                    <a:solidFill>
                      <a:schemeClr val="lt1"/>
                    </a:solidFill>
                  </a:tcPr>
                </a:tc>
                <a:extLst>
                  <a:ext uri="{0D108BD9-81ED-4DB2-BD59-A6C34878D82A}">
                    <a16:rowId xmlns:a16="http://schemas.microsoft.com/office/drawing/2014/main" val="536693869"/>
                  </a:ext>
                </a:extLst>
              </a:tr>
              <a:tr h="325464">
                <a:tc>
                  <a:txBody>
                    <a:bodyPr/>
                    <a:lstStyle/>
                    <a:p>
                      <a:pPr algn="l" fontAlgn="b"/>
                      <a:r>
                        <a:rPr lang="es-ES" sz="1600" u="none" strike="noStrike" dirty="0">
                          <a:solidFill>
                            <a:schemeClr val="tx1"/>
                          </a:solidFill>
                          <a:effectLst/>
                        </a:rPr>
                        <a:t>Flujos de efectivo año 3</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32,99</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451,32</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418,33</a:t>
                      </a:r>
                    </a:p>
                  </a:txBody>
                  <a:tcPr marL="0" marR="0" marT="0" marB="0" anchor="ctr">
                    <a:solidFill>
                      <a:schemeClr val="lt1"/>
                    </a:solidFill>
                  </a:tcPr>
                </a:tc>
                <a:extLst>
                  <a:ext uri="{0D108BD9-81ED-4DB2-BD59-A6C34878D82A}">
                    <a16:rowId xmlns:a16="http://schemas.microsoft.com/office/drawing/2014/main" val="2639695988"/>
                  </a:ext>
                </a:extLst>
              </a:tr>
              <a:tr h="325464">
                <a:tc>
                  <a:txBody>
                    <a:bodyPr/>
                    <a:lstStyle/>
                    <a:p>
                      <a:pPr algn="l" fontAlgn="b"/>
                      <a:r>
                        <a:rPr lang="es-ES" sz="1600" u="none" strike="noStrike" dirty="0">
                          <a:solidFill>
                            <a:schemeClr val="tx1"/>
                          </a:solidFill>
                          <a:effectLst/>
                        </a:rPr>
                        <a:t>Flujos de efectivo año 4</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95,60</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513,93</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418,33</a:t>
                      </a:r>
                    </a:p>
                  </a:txBody>
                  <a:tcPr marL="0" marR="0" marT="0" marB="0" anchor="ctr">
                    <a:solidFill>
                      <a:schemeClr val="lt1"/>
                    </a:solidFill>
                  </a:tcPr>
                </a:tc>
                <a:extLst>
                  <a:ext uri="{0D108BD9-81ED-4DB2-BD59-A6C34878D82A}">
                    <a16:rowId xmlns:a16="http://schemas.microsoft.com/office/drawing/2014/main" val="1192373146"/>
                  </a:ext>
                </a:extLst>
              </a:tr>
              <a:tr h="325464">
                <a:tc>
                  <a:txBody>
                    <a:bodyPr/>
                    <a:lstStyle/>
                    <a:p>
                      <a:pPr algn="l" fontAlgn="b"/>
                      <a:r>
                        <a:rPr lang="es-ES" sz="1600" u="none" strike="noStrike" dirty="0">
                          <a:solidFill>
                            <a:schemeClr val="tx1"/>
                          </a:solidFill>
                          <a:effectLst/>
                        </a:rPr>
                        <a:t>Flujos de efectivo año 5 </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56,73</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475,06</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418,33</a:t>
                      </a:r>
                    </a:p>
                  </a:txBody>
                  <a:tcPr marL="0" marR="0" marT="0" marB="0" anchor="ctr">
                    <a:solidFill>
                      <a:schemeClr val="lt1"/>
                    </a:solidFill>
                  </a:tcPr>
                </a:tc>
                <a:extLst>
                  <a:ext uri="{0D108BD9-81ED-4DB2-BD59-A6C34878D82A}">
                    <a16:rowId xmlns:a16="http://schemas.microsoft.com/office/drawing/2014/main" val="442277958"/>
                  </a:ext>
                </a:extLst>
              </a:tr>
              <a:tr h="325464">
                <a:tc>
                  <a:txBody>
                    <a:bodyPr/>
                    <a:lstStyle/>
                    <a:p>
                      <a:pPr algn="l" fontAlgn="b"/>
                      <a:r>
                        <a:rPr lang="es-ES" sz="1600" u="none" strike="noStrike" dirty="0">
                          <a:solidFill>
                            <a:schemeClr val="tx1"/>
                          </a:solidFill>
                          <a:effectLst/>
                        </a:rPr>
                        <a:t>Flujos de efectivo año 6 </a:t>
                      </a:r>
                      <a:endParaRPr lang="es-ES" sz="1600" b="0" i="0" u="none" strike="noStrike" dirty="0">
                        <a:solidFill>
                          <a:schemeClr val="tx1"/>
                        </a:solidFill>
                        <a:effectLst/>
                        <a:latin typeface="Calibri" panose="020F0502020204030204" pitchFamily="34" charset="0"/>
                      </a:endParaRP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60,12</a:t>
                      </a:r>
                    </a:p>
                  </a:txBody>
                  <a:tcPr marL="0" marR="0" marT="0" marB="0" anchor="ctr">
                    <a:solidFill>
                      <a:schemeClr val="lt1"/>
                    </a:solidFill>
                  </a:tcPr>
                </a:tc>
                <a:tc>
                  <a:txBody>
                    <a:bodyPr/>
                    <a:lstStyle/>
                    <a:p>
                      <a:pPr algn="ctr" fontAlgn="ctr"/>
                      <a:r>
                        <a:rPr lang="es-ES" sz="1600" b="0" i="0" u="none" strike="noStrike">
                          <a:solidFill>
                            <a:srgbClr val="000000"/>
                          </a:solidFill>
                          <a:effectLst/>
                          <a:latin typeface="Calibri" panose="020F0502020204030204" pitchFamily="34" charset="0"/>
                        </a:rPr>
                        <a:t>478,45</a:t>
                      </a:r>
                    </a:p>
                  </a:txBody>
                  <a:tcPr marL="0" marR="0" marT="0" marB="0" anchor="ctr">
                    <a:solidFill>
                      <a:schemeClr val="lt1"/>
                    </a:solidFill>
                  </a:tcPr>
                </a:tc>
                <a:tc>
                  <a:txBody>
                    <a:bodyPr/>
                    <a:lstStyle/>
                    <a:p>
                      <a:pPr algn="ctr" fontAlgn="ctr"/>
                      <a:r>
                        <a:rPr lang="es-ES" sz="1600" b="0" i="0" u="none" strike="noStrike" dirty="0">
                          <a:solidFill>
                            <a:srgbClr val="000000"/>
                          </a:solidFill>
                          <a:effectLst/>
                          <a:latin typeface="Calibri" panose="020F0502020204030204" pitchFamily="34" charset="0"/>
                        </a:rPr>
                        <a:t>418,33</a:t>
                      </a:r>
                    </a:p>
                  </a:txBody>
                  <a:tcPr marL="0" marR="0" marT="0" marB="0" anchor="ctr">
                    <a:solidFill>
                      <a:schemeClr val="lt1"/>
                    </a:solidFill>
                  </a:tcPr>
                </a:tc>
                <a:extLst>
                  <a:ext uri="{0D108BD9-81ED-4DB2-BD59-A6C34878D82A}">
                    <a16:rowId xmlns:a16="http://schemas.microsoft.com/office/drawing/2014/main" val="332128094"/>
                  </a:ext>
                </a:extLst>
              </a:tr>
            </a:tbl>
          </a:graphicData>
        </a:graphic>
      </p:graphicFrame>
      <p:sp>
        <p:nvSpPr>
          <p:cNvPr id="9" name="Marcador de número de diapositiva 8">
            <a:extLst>
              <a:ext uri="{FF2B5EF4-FFF2-40B4-BE49-F238E27FC236}">
                <a16:creationId xmlns:a16="http://schemas.microsoft.com/office/drawing/2014/main" id="{FE5FBBC0-A23C-16DB-6F37-523B4A35CD06}"/>
              </a:ext>
            </a:extLst>
          </p:cNvPr>
          <p:cNvSpPr>
            <a:spLocks noGrp="1"/>
          </p:cNvSpPr>
          <p:nvPr>
            <p:ph type="sldNum" sz="quarter" idx="12"/>
          </p:nvPr>
        </p:nvSpPr>
        <p:spPr/>
        <p:txBody>
          <a:bodyPr/>
          <a:lstStyle/>
          <a:p>
            <a:pPr rtl="0"/>
            <a:fld id="{B38049E5-7B53-4E85-8972-7D6C4BCE5BB9}" type="slidenum">
              <a:rPr lang="es-ES" noProof="0" smtClean="0"/>
              <a:t>15</a:t>
            </a:fld>
            <a:endParaRPr lang="es-ES" noProof="0" dirty="0"/>
          </a:p>
        </p:txBody>
      </p:sp>
    </p:spTree>
    <p:extLst>
      <p:ext uri="{BB962C8B-B14F-4D97-AF65-F5344CB8AC3E}">
        <p14:creationId xmlns:p14="http://schemas.microsoft.com/office/powerpoint/2010/main" val="323185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90833" y="359346"/>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graphicFrame>
        <p:nvGraphicFramePr>
          <p:cNvPr id="2" name="Gráfico 1">
            <a:extLst>
              <a:ext uri="{FF2B5EF4-FFF2-40B4-BE49-F238E27FC236}">
                <a16:creationId xmlns:a16="http://schemas.microsoft.com/office/drawing/2014/main" id="{29EAD8B0-EC23-06CB-F057-DB740D817A15}"/>
              </a:ext>
            </a:extLst>
          </p:cNvPr>
          <p:cNvGraphicFramePr>
            <a:graphicFrameLocks/>
          </p:cNvGraphicFramePr>
          <p:nvPr>
            <p:extLst>
              <p:ext uri="{D42A27DB-BD31-4B8C-83A1-F6EECF244321}">
                <p14:modId xmlns:p14="http://schemas.microsoft.com/office/powerpoint/2010/main" val="3292727084"/>
              </p:ext>
            </p:extLst>
          </p:nvPr>
        </p:nvGraphicFramePr>
        <p:xfrm>
          <a:off x="1801919" y="1250704"/>
          <a:ext cx="8763107" cy="5247949"/>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2">
            <a:extLst>
              <a:ext uri="{FF2B5EF4-FFF2-40B4-BE49-F238E27FC236}">
                <a16:creationId xmlns:a16="http://schemas.microsoft.com/office/drawing/2014/main" id="{634AC3D7-3C0E-FDAA-49BF-41E73E54EF5E}"/>
              </a:ext>
            </a:extLst>
          </p:cNvPr>
          <p:cNvSpPr>
            <a:spLocks noGrp="1"/>
          </p:cNvSpPr>
          <p:nvPr>
            <p:ph type="sldNum" sz="quarter" idx="12"/>
          </p:nvPr>
        </p:nvSpPr>
        <p:spPr/>
        <p:txBody>
          <a:bodyPr/>
          <a:lstStyle/>
          <a:p>
            <a:pPr rtl="0"/>
            <a:fld id="{B38049E5-7B53-4E85-8972-7D6C4BCE5BB9}" type="slidenum">
              <a:rPr lang="es-ES" noProof="0" smtClean="0"/>
              <a:t>16</a:t>
            </a:fld>
            <a:endParaRPr lang="es-ES" noProof="0" dirty="0"/>
          </a:p>
        </p:txBody>
      </p:sp>
    </p:spTree>
    <p:extLst>
      <p:ext uri="{BB962C8B-B14F-4D97-AF65-F5344CB8AC3E}">
        <p14:creationId xmlns:p14="http://schemas.microsoft.com/office/powerpoint/2010/main" val="243671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90833" y="359346"/>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graphicFrame>
        <p:nvGraphicFramePr>
          <p:cNvPr id="5" name="Tabla 4">
            <a:extLst>
              <a:ext uri="{FF2B5EF4-FFF2-40B4-BE49-F238E27FC236}">
                <a16:creationId xmlns:a16="http://schemas.microsoft.com/office/drawing/2014/main" id="{B48F6CED-E4A3-4072-24AC-A364DC434D04}"/>
              </a:ext>
            </a:extLst>
          </p:cNvPr>
          <p:cNvGraphicFramePr>
            <a:graphicFrameLocks noGrp="1"/>
          </p:cNvGraphicFramePr>
          <p:nvPr>
            <p:extLst>
              <p:ext uri="{D42A27DB-BD31-4B8C-83A1-F6EECF244321}">
                <p14:modId xmlns:p14="http://schemas.microsoft.com/office/powerpoint/2010/main" val="1705499236"/>
              </p:ext>
            </p:extLst>
          </p:nvPr>
        </p:nvGraphicFramePr>
        <p:xfrm>
          <a:off x="1468909" y="1231457"/>
          <a:ext cx="9973448" cy="5324410"/>
        </p:xfrm>
        <a:graphic>
          <a:graphicData uri="http://schemas.openxmlformats.org/drawingml/2006/table">
            <a:tbl>
              <a:tblPr firstRow="1" bandRow="1">
                <a:tableStyleId>{EB9631B5-78F2-41C9-869B-9F39066F8104}</a:tableStyleId>
              </a:tblPr>
              <a:tblGrid>
                <a:gridCol w="2652513">
                  <a:extLst>
                    <a:ext uri="{9D8B030D-6E8A-4147-A177-3AD203B41FA5}">
                      <a16:colId xmlns:a16="http://schemas.microsoft.com/office/drawing/2014/main" val="1006981050"/>
                    </a:ext>
                  </a:extLst>
                </a:gridCol>
                <a:gridCol w="2193194">
                  <a:extLst>
                    <a:ext uri="{9D8B030D-6E8A-4147-A177-3AD203B41FA5}">
                      <a16:colId xmlns:a16="http://schemas.microsoft.com/office/drawing/2014/main" val="2549915599"/>
                    </a:ext>
                  </a:extLst>
                </a:gridCol>
                <a:gridCol w="1697158">
                  <a:extLst>
                    <a:ext uri="{9D8B030D-6E8A-4147-A177-3AD203B41FA5}">
                      <a16:colId xmlns:a16="http://schemas.microsoft.com/office/drawing/2014/main" val="4134490498"/>
                    </a:ext>
                  </a:extLst>
                </a:gridCol>
                <a:gridCol w="1414674">
                  <a:extLst>
                    <a:ext uri="{9D8B030D-6E8A-4147-A177-3AD203B41FA5}">
                      <a16:colId xmlns:a16="http://schemas.microsoft.com/office/drawing/2014/main" val="2719634680"/>
                    </a:ext>
                  </a:extLst>
                </a:gridCol>
                <a:gridCol w="2015909">
                  <a:extLst>
                    <a:ext uri="{9D8B030D-6E8A-4147-A177-3AD203B41FA5}">
                      <a16:colId xmlns:a16="http://schemas.microsoft.com/office/drawing/2014/main" val="2834403275"/>
                    </a:ext>
                  </a:extLst>
                </a:gridCol>
              </a:tblGrid>
              <a:tr h="2555265">
                <a:tc>
                  <a:txBody>
                    <a:bodyPr/>
                    <a:lstStyle/>
                    <a:p>
                      <a:pPr algn="ctr" fontAlgn="ctr">
                        <a:lnSpc>
                          <a:spcPct val="100000"/>
                        </a:lnSpc>
                      </a:pPr>
                      <a:r>
                        <a:rPr lang="es-ES" sz="1800" u="none" strike="noStrike" dirty="0">
                          <a:effectLst/>
                        </a:rPr>
                        <a:t>Año de vida en el que se produce la baja </a:t>
                      </a:r>
                    </a:p>
                    <a:p>
                      <a:pPr algn="ctr" fontAlgn="ctr">
                        <a:lnSpc>
                          <a:spcPct val="100000"/>
                        </a:lnSpc>
                      </a:pPr>
                      <a:r>
                        <a:rPr lang="es-ES" sz="1800" u="none" strike="noStrike" dirty="0">
                          <a:effectLst/>
                        </a:rPr>
                        <a:t>(31-12-XX) </a:t>
                      </a:r>
                      <a:endParaRPr lang="es-ES" sz="1800" b="0" i="0" u="none" strike="noStrike" dirty="0">
                        <a:solidFill>
                          <a:srgbClr val="0070C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lnSpc>
                          <a:spcPct val="100000"/>
                        </a:lnSpc>
                      </a:pPr>
                      <a:r>
                        <a:rPr lang="es-ES" sz="1800" u="none" strike="noStrike" dirty="0">
                          <a:effectLst/>
                        </a:rPr>
                        <a:t>Valor no recuperado a 31-12-XX del valor inicial de la oveja de baja</a:t>
                      </a:r>
                      <a:endParaRPr lang="es-ES" sz="1800" b="0" i="0" u="none" strike="noStrike" dirty="0">
                        <a:solidFill>
                          <a:srgbClr val="0070C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auto">
                        <a:lnSpc>
                          <a:spcPct val="100000"/>
                        </a:lnSpc>
                      </a:pPr>
                      <a:r>
                        <a:rPr lang="es-ES" sz="1800" u="none" strike="noStrike" dirty="0">
                          <a:effectLst/>
                        </a:rPr>
                        <a:t>Gastos del ejercicio de la oveja de baja no absorbidos por los ingresos de la explotación</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lnSpc>
                          <a:spcPct val="100000"/>
                        </a:lnSpc>
                      </a:pPr>
                      <a:r>
                        <a:rPr lang="es-ES" sz="1800" u="none" strike="noStrike" dirty="0">
                          <a:effectLst/>
                        </a:rPr>
                        <a:t>Coste de reponer cordera de 1 año</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lnSpc>
                          <a:spcPct val="100000"/>
                        </a:lnSpc>
                      </a:pPr>
                      <a:r>
                        <a:rPr lang="es-ES" sz="1800" u="none" strike="noStrike" dirty="0">
                          <a:effectLst/>
                        </a:rPr>
                        <a:t>Quebranto total derivado de la reposición de la oveja de baja</a:t>
                      </a:r>
                      <a:endParaRPr lang="es-ES" sz="18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34823442"/>
                  </a:ext>
                </a:extLst>
              </a:tr>
              <a:tr h="400037">
                <a:tc>
                  <a:txBody>
                    <a:bodyPr/>
                    <a:lstStyle/>
                    <a:p>
                      <a:pPr algn="ctr" fontAlgn="ctr">
                        <a:lnSpc>
                          <a:spcPct val="150000"/>
                        </a:lnSpc>
                      </a:pPr>
                      <a:r>
                        <a:rPr lang="es-ES" sz="1800" u="none" strike="noStrike" kern="1200" dirty="0">
                          <a:solidFill>
                            <a:schemeClr val="dk1"/>
                          </a:solidFill>
                          <a:effectLst/>
                          <a:latin typeface="+mn-lt"/>
                          <a:ea typeface="+mn-ea"/>
                          <a:cs typeface="+mn-cs"/>
                        </a:rPr>
                        <a:t>Año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64,62</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147,5</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ctr">
                        <a:lnSpc>
                          <a:spcPct val="150000"/>
                        </a:lnSpc>
                      </a:pPr>
                      <a:r>
                        <a:rPr lang="es-ES" sz="1800" u="none" strike="noStrike" dirty="0">
                          <a:effectLst/>
                        </a:rPr>
                        <a:t>202,24</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212,12</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007167"/>
                  </a:ext>
                </a:extLst>
              </a:tr>
              <a:tr h="400037">
                <a:tc>
                  <a:txBody>
                    <a:bodyPr/>
                    <a:lstStyle/>
                    <a:p>
                      <a:pPr algn="ctr" fontAlgn="ctr">
                        <a:lnSpc>
                          <a:spcPct val="150000"/>
                        </a:lnSpc>
                      </a:pPr>
                      <a:r>
                        <a:rPr lang="es-ES" sz="1800" u="none" strike="noStrike" kern="1200" dirty="0">
                          <a:solidFill>
                            <a:schemeClr val="dk1"/>
                          </a:solidFill>
                          <a:effectLst/>
                          <a:latin typeface="+mn-lt"/>
                          <a:ea typeface="+mn-ea"/>
                          <a:cs typeface="+mn-cs"/>
                        </a:rPr>
                        <a:t>Año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51,69</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4,21</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fontAlgn="ctr">
                        <a:lnSpc>
                          <a:spcPct val="150000"/>
                        </a:lnSpc>
                      </a:pPr>
                      <a:r>
                        <a:rPr lang="es-ES" sz="1800" u="none" strike="noStrike" dirty="0">
                          <a:effectLst/>
                        </a:rPr>
                        <a:t>258,14</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484092"/>
                  </a:ext>
                </a:extLst>
              </a:tr>
              <a:tr h="400037">
                <a:tc>
                  <a:txBody>
                    <a:bodyPr/>
                    <a:lstStyle/>
                    <a:p>
                      <a:pPr algn="ctr" fontAlgn="ctr">
                        <a:lnSpc>
                          <a:spcPct val="150000"/>
                        </a:lnSpc>
                      </a:pPr>
                      <a:r>
                        <a:rPr lang="es-ES" sz="1800" u="none" strike="noStrike" kern="1200" dirty="0">
                          <a:solidFill>
                            <a:schemeClr val="dk1"/>
                          </a:solidFill>
                          <a:effectLst/>
                          <a:latin typeface="+mn-lt"/>
                          <a:ea typeface="+mn-ea"/>
                          <a:cs typeface="+mn-cs"/>
                        </a:rPr>
                        <a:t>Año 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38,77</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a:effectLst/>
                        </a:rPr>
                        <a:t> </a:t>
                      </a:r>
                      <a:endParaRPr lang="es-ES" sz="1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fontAlgn="ctr">
                        <a:lnSpc>
                          <a:spcPct val="150000"/>
                        </a:lnSpc>
                      </a:pPr>
                      <a:r>
                        <a:rPr lang="es-ES" sz="1800" u="none" strike="noStrike" dirty="0">
                          <a:effectLst/>
                        </a:rPr>
                        <a:t>241,01</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011933"/>
                  </a:ext>
                </a:extLst>
              </a:tr>
              <a:tr h="400037">
                <a:tc>
                  <a:txBody>
                    <a:bodyPr/>
                    <a:lstStyle/>
                    <a:p>
                      <a:pPr algn="ctr" fontAlgn="ctr">
                        <a:lnSpc>
                          <a:spcPct val="150000"/>
                        </a:lnSpc>
                      </a:pPr>
                      <a:r>
                        <a:rPr lang="es-ES" sz="1800" u="none" strike="noStrike" kern="1200" dirty="0">
                          <a:solidFill>
                            <a:schemeClr val="dk1"/>
                          </a:solidFill>
                          <a:effectLst/>
                          <a:latin typeface="+mn-lt"/>
                          <a:ea typeface="+mn-ea"/>
                          <a:cs typeface="+mn-cs"/>
                        </a:rPr>
                        <a:t>Año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25,85</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a:effectLst/>
                        </a:rPr>
                        <a:t> </a:t>
                      </a:r>
                      <a:endParaRPr lang="es-ES" sz="1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fontAlgn="ctr">
                        <a:lnSpc>
                          <a:spcPct val="150000"/>
                        </a:lnSpc>
                      </a:pPr>
                      <a:r>
                        <a:rPr lang="es-ES" sz="1800" u="none" strike="noStrike" dirty="0">
                          <a:effectLst/>
                        </a:rPr>
                        <a:t>228,09</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151823"/>
                  </a:ext>
                </a:extLst>
              </a:tr>
              <a:tr h="400037">
                <a:tc>
                  <a:txBody>
                    <a:bodyPr/>
                    <a:lstStyle/>
                    <a:p>
                      <a:pPr algn="ctr" fontAlgn="ctr">
                        <a:lnSpc>
                          <a:spcPct val="150000"/>
                        </a:lnSpc>
                      </a:pPr>
                      <a:r>
                        <a:rPr lang="es-ES" sz="1800" u="none" strike="noStrike" kern="1200" dirty="0">
                          <a:solidFill>
                            <a:schemeClr val="dk1"/>
                          </a:solidFill>
                          <a:effectLst/>
                          <a:latin typeface="+mn-lt"/>
                          <a:ea typeface="+mn-ea"/>
                          <a:cs typeface="+mn-cs"/>
                        </a:rPr>
                        <a:t>Año 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12,92</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a:effectLst/>
                        </a:rPr>
                        <a:t> </a:t>
                      </a:r>
                      <a:endParaRPr lang="es-ES" sz="1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fontAlgn="ctr">
                        <a:lnSpc>
                          <a:spcPct val="150000"/>
                        </a:lnSpc>
                      </a:pPr>
                      <a:r>
                        <a:rPr lang="es-ES" sz="1800" u="none" strike="noStrike" dirty="0">
                          <a:effectLst/>
                        </a:rPr>
                        <a:t>215,17</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414003"/>
                  </a:ext>
                </a:extLst>
              </a:tr>
              <a:tr h="711745">
                <a:tc>
                  <a:txBody>
                    <a:bodyPr/>
                    <a:lstStyle/>
                    <a:p>
                      <a:pPr algn="ctr" fontAlgn="ctr">
                        <a:lnSpc>
                          <a:spcPct val="150000"/>
                        </a:lnSpc>
                      </a:pPr>
                      <a:r>
                        <a:rPr lang="es-ES" sz="1800" u="none" strike="noStrike" kern="1200" dirty="0">
                          <a:solidFill>
                            <a:schemeClr val="dk1"/>
                          </a:solidFill>
                          <a:effectLst/>
                          <a:latin typeface="+mn-lt"/>
                          <a:ea typeface="+mn-ea"/>
                          <a:cs typeface="+mn-cs"/>
                        </a:rPr>
                        <a:t>Año 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0,00</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50000"/>
                        </a:lnSpc>
                      </a:pPr>
                      <a:r>
                        <a:rPr lang="es-ES" sz="1800" u="none" strike="noStrike" dirty="0">
                          <a:effectLst/>
                        </a:rPr>
                        <a:t> </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fontAlgn="ctr">
                        <a:lnSpc>
                          <a:spcPct val="150000"/>
                        </a:lnSpc>
                      </a:pPr>
                      <a:r>
                        <a:rPr lang="es-ES" sz="1800" u="none" strike="noStrike" dirty="0">
                          <a:effectLst/>
                        </a:rPr>
                        <a:t>0,00</a:t>
                      </a:r>
                      <a:endParaRPr lang="es-E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502245"/>
                  </a:ext>
                </a:extLst>
              </a:tr>
            </a:tbl>
          </a:graphicData>
        </a:graphic>
      </p:graphicFrame>
      <p:sp>
        <p:nvSpPr>
          <p:cNvPr id="6" name="CuadroTexto 5">
            <a:extLst>
              <a:ext uri="{FF2B5EF4-FFF2-40B4-BE49-F238E27FC236}">
                <a16:creationId xmlns:a16="http://schemas.microsoft.com/office/drawing/2014/main" id="{9D31BD9C-5A2C-89AB-A0D6-973A9B6D8DF9}"/>
              </a:ext>
            </a:extLst>
          </p:cNvPr>
          <p:cNvSpPr txBox="1"/>
          <p:nvPr/>
        </p:nvSpPr>
        <p:spPr>
          <a:xfrm>
            <a:off x="505310" y="1012770"/>
            <a:ext cx="2600372" cy="369332"/>
          </a:xfrm>
          <a:prstGeom prst="rect">
            <a:avLst/>
          </a:prstGeom>
          <a:solidFill>
            <a:schemeClr val="accent6">
              <a:lumMod val="20000"/>
              <a:lumOff val="80000"/>
            </a:schemeClr>
          </a:solidFill>
        </p:spPr>
        <p:txBody>
          <a:bodyPr wrap="square" rtlCol="0">
            <a:spAutoFit/>
          </a:bodyPr>
          <a:lstStyle/>
          <a:p>
            <a:r>
              <a:rPr lang="es-ES_tradnl" dirty="0"/>
              <a:t>En caso de reposición:</a:t>
            </a:r>
          </a:p>
        </p:txBody>
      </p:sp>
      <p:sp>
        <p:nvSpPr>
          <p:cNvPr id="7" name="Marcador de número de diapositiva 6">
            <a:extLst>
              <a:ext uri="{FF2B5EF4-FFF2-40B4-BE49-F238E27FC236}">
                <a16:creationId xmlns:a16="http://schemas.microsoft.com/office/drawing/2014/main" id="{1D4CE03C-66CF-19BE-FD5C-55EC32F99D90}"/>
              </a:ext>
            </a:extLst>
          </p:cNvPr>
          <p:cNvSpPr>
            <a:spLocks noGrp="1"/>
          </p:cNvSpPr>
          <p:nvPr>
            <p:ph type="sldNum" sz="quarter" idx="12"/>
          </p:nvPr>
        </p:nvSpPr>
        <p:spPr/>
        <p:txBody>
          <a:bodyPr/>
          <a:lstStyle/>
          <a:p>
            <a:pPr rtl="0"/>
            <a:fld id="{B38049E5-7B53-4E85-8972-7D6C4BCE5BB9}" type="slidenum">
              <a:rPr lang="es-ES" noProof="0" smtClean="0"/>
              <a:t>17</a:t>
            </a:fld>
            <a:endParaRPr lang="es-ES" noProof="0" dirty="0"/>
          </a:p>
        </p:txBody>
      </p:sp>
    </p:spTree>
    <p:extLst>
      <p:ext uri="{BB962C8B-B14F-4D97-AF65-F5344CB8AC3E}">
        <p14:creationId xmlns:p14="http://schemas.microsoft.com/office/powerpoint/2010/main" val="203995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790833" y="359346"/>
            <a:ext cx="11182864" cy="5674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800" b="1" dirty="0"/>
              <a:t>2. Estimación coste de producción y pérdidas por muerte del animal</a:t>
            </a:r>
          </a:p>
          <a:p>
            <a:pPr algn="ctr"/>
            <a:endParaRPr lang="en-GB" b="1" dirty="0"/>
          </a:p>
        </p:txBody>
      </p:sp>
      <p:graphicFrame>
        <p:nvGraphicFramePr>
          <p:cNvPr id="3" name="Gráfico 2">
            <a:extLst>
              <a:ext uri="{FF2B5EF4-FFF2-40B4-BE49-F238E27FC236}">
                <a16:creationId xmlns:a16="http://schemas.microsoft.com/office/drawing/2014/main" id="{E69D1ECF-43A1-A869-F4A7-930248A12CF7}"/>
              </a:ext>
            </a:extLst>
          </p:cNvPr>
          <p:cNvGraphicFramePr>
            <a:graphicFrameLocks/>
          </p:cNvGraphicFramePr>
          <p:nvPr>
            <p:extLst>
              <p:ext uri="{D42A27DB-BD31-4B8C-83A1-F6EECF244321}">
                <p14:modId xmlns:p14="http://schemas.microsoft.com/office/powerpoint/2010/main" val="1894116711"/>
              </p:ext>
            </p:extLst>
          </p:nvPr>
        </p:nvGraphicFramePr>
        <p:xfrm>
          <a:off x="2796903" y="1530649"/>
          <a:ext cx="8006574" cy="4549700"/>
        </p:xfrm>
        <a:graphic>
          <a:graphicData uri="http://schemas.openxmlformats.org/drawingml/2006/chart">
            <c:chart xmlns:c="http://schemas.openxmlformats.org/drawingml/2006/chart" xmlns:r="http://schemas.openxmlformats.org/officeDocument/2006/relationships" r:id="rId3"/>
          </a:graphicData>
        </a:graphic>
      </p:graphicFrame>
      <p:sp>
        <p:nvSpPr>
          <p:cNvPr id="6" name="Marcador de número de diapositiva 5">
            <a:extLst>
              <a:ext uri="{FF2B5EF4-FFF2-40B4-BE49-F238E27FC236}">
                <a16:creationId xmlns:a16="http://schemas.microsoft.com/office/drawing/2014/main" id="{BE76B25E-5338-87F4-C3FB-167A97127C76}"/>
              </a:ext>
            </a:extLst>
          </p:cNvPr>
          <p:cNvSpPr>
            <a:spLocks noGrp="1"/>
          </p:cNvSpPr>
          <p:nvPr>
            <p:ph type="sldNum" sz="quarter" idx="12"/>
          </p:nvPr>
        </p:nvSpPr>
        <p:spPr/>
        <p:txBody>
          <a:bodyPr/>
          <a:lstStyle/>
          <a:p>
            <a:pPr rtl="0"/>
            <a:fld id="{B38049E5-7B53-4E85-8972-7D6C4BCE5BB9}" type="slidenum">
              <a:rPr lang="es-ES" noProof="0" smtClean="0"/>
              <a:t>18</a:t>
            </a:fld>
            <a:endParaRPr lang="es-ES" noProof="0" dirty="0"/>
          </a:p>
        </p:txBody>
      </p:sp>
    </p:spTree>
    <p:extLst>
      <p:ext uri="{BB962C8B-B14F-4D97-AF65-F5344CB8AC3E}">
        <p14:creationId xmlns:p14="http://schemas.microsoft.com/office/powerpoint/2010/main" val="418809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1153A63-B2FC-3544-CBB7-FEA5CE27BD54}"/>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32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505046"/>
              </a:solidFill>
              <a:effectLst/>
              <a:uLnTx/>
              <a:uFillTx/>
              <a:latin typeface="Impact"/>
              <a:ea typeface="+mj-ea"/>
              <a:cs typeface="+mj-cs"/>
            </a:endParaRPr>
          </a:p>
        </p:txBody>
      </p:sp>
      <p:sp>
        <p:nvSpPr>
          <p:cNvPr id="3" name="Rectángulo 2">
            <a:extLst>
              <a:ext uri="{FF2B5EF4-FFF2-40B4-BE49-F238E27FC236}">
                <a16:creationId xmlns:a16="http://schemas.microsoft.com/office/drawing/2014/main" id="{4F8B7107-AB72-32CC-BD94-7B5E4E0804F2}"/>
              </a:ext>
            </a:extLst>
          </p:cNvPr>
          <p:cNvSpPr/>
          <p:nvPr/>
        </p:nvSpPr>
        <p:spPr>
          <a:xfrm>
            <a:off x="2473689" y="1918767"/>
            <a:ext cx="7244621" cy="337099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ysClr val="windowText" lastClr="000000"/>
                </a:solidFill>
              </a:rPr>
              <a:t>Caso de estudio realizado en las 9 ganaderías donde se ha realizado la innovación</a:t>
            </a:r>
          </a:p>
          <a:p>
            <a:pPr algn="ctr"/>
            <a:endParaRPr lang="es-ES" b="1" dirty="0">
              <a:solidFill>
                <a:sysClr val="windowText" lastClr="000000"/>
              </a:solidFill>
            </a:endParaRPr>
          </a:p>
          <a:p>
            <a:pPr algn="ctr"/>
            <a:endParaRPr lang="es-ES" b="1" dirty="0">
              <a:solidFill>
                <a:sysClr val="windowText" lastClr="000000"/>
              </a:solidFill>
            </a:endParaRPr>
          </a:p>
        </p:txBody>
      </p:sp>
      <p:sp>
        <p:nvSpPr>
          <p:cNvPr id="7" name="Marcador de número de diapositiva 6">
            <a:extLst>
              <a:ext uri="{FF2B5EF4-FFF2-40B4-BE49-F238E27FC236}">
                <a16:creationId xmlns:a16="http://schemas.microsoft.com/office/drawing/2014/main" id="{C750FECB-616B-B254-EAC4-33749178E505}"/>
              </a:ext>
            </a:extLst>
          </p:cNvPr>
          <p:cNvSpPr>
            <a:spLocks noGrp="1"/>
          </p:cNvSpPr>
          <p:nvPr>
            <p:ph type="sldNum" sz="quarter" idx="12"/>
          </p:nvPr>
        </p:nvSpPr>
        <p:spPr/>
        <p:txBody>
          <a:bodyPr/>
          <a:lstStyle/>
          <a:p>
            <a:pPr rtl="0"/>
            <a:fld id="{B38049E5-7B53-4E85-8972-7D6C4BCE5BB9}" type="slidenum">
              <a:rPr lang="es-ES" noProof="0" smtClean="0"/>
              <a:t>19</a:t>
            </a:fld>
            <a:endParaRPr lang="es-ES" noProof="0" dirty="0"/>
          </a:p>
        </p:txBody>
      </p:sp>
    </p:spTree>
    <p:extLst>
      <p:ext uri="{BB962C8B-B14F-4D97-AF65-F5344CB8AC3E}">
        <p14:creationId xmlns:p14="http://schemas.microsoft.com/office/powerpoint/2010/main" val="18118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28594-E3E7-4921-BB26-C93A4252F5E9}"/>
              </a:ext>
            </a:extLst>
          </p:cNvPr>
          <p:cNvSpPr>
            <a:spLocks noGrp="1"/>
          </p:cNvSpPr>
          <p:nvPr>
            <p:ph type="ctrTitle"/>
          </p:nvPr>
        </p:nvSpPr>
        <p:spPr>
          <a:xfrm>
            <a:off x="1656630" y="1093174"/>
            <a:ext cx="8689553" cy="984860"/>
          </a:xfrm>
        </p:spPr>
        <p:txBody>
          <a:bodyPr rtlCol="0"/>
          <a:lstStyle/>
          <a:p>
            <a:r>
              <a:rPr lang="es-ES_tradnl" sz="4000" b="1" dirty="0"/>
              <a:t>Exposición de resultados Objetivo 6</a:t>
            </a:r>
            <a:endParaRPr lang="es-ES" sz="4000" cap="none" dirty="0">
              <a:latin typeface="Impact" panose="020B0806030902050204" pitchFamily="34" charset="0"/>
            </a:endParaRPr>
          </a:p>
        </p:txBody>
      </p:sp>
      <p:sp>
        <p:nvSpPr>
          <p:cNvPr id="4" name="Subtítulo 3">
            <a:extLst>
              <a:ext uri="{FF2B5EF4-FFF2-40B4-BE49-F238E27FC236}">
                <a16:creationId xmlns:a16="http://schemas.microsoft.com/office/drawing/2014/main" id="{8BF3DE8B-39CC-F47D-6634-82CECA00F74E}"/>
              </a:ext>
            </a:extLst>
          </p:cNvPr>
          <p:cNvSpPr txBox="1">
            <a:spLocks noGrp="1"/>
          </p:cNvSpPr>
          <p:nvPr>
            <p:ph type="subTitle" idx="1"/>
          </p:nvPr>
        </p:nvSpPr>
        <p:spPr>
          <a:xfrm>
            <a:off x="4023958" y="5431606"/>
            <a:ext cx="4144083" cy="1249573"/>
          </a:xfrm>
          <a:prstGeom prst="rect">
            <a:avLst/>
          </a:prstGeom>
          <a:noFill/>
        </p:spPr>
        <p:txBody>
          <a:bodyPr wrap="none" rtlCol="0">
            <a:spAutoFit/>
          </a:bodyPr>
          <a:lstStyle/>
          <a:p>
            <a:r>
              <a:rPr lang="es-ES_tradnl" b="1" dirty="0"/>
              <a:t>Rosario Pérez Morote</a:t>
            </a:r>
          </a:p>
          <a:p>
            <a:r>
              <a:rPr lang="es-ES_tradnl" b="1" dirty="0"/>
              <a:t>Carolina Pontones Rosa</a:t>
            </a:r>
          </a:p>
          <a:p>
            <a:r>
              <a:rPr lang="es-ES_tradnl" b="1" dirty="0"/>
              <a:t>Montserrat Núñez Chicharro</a:t>
            </a:r>
          </a:p>
        </p:txBody>
      </p:sp>
      <p:sp>
        <p:nvSpPr>
          <p:cNvPr id="5" name="CuadroTexto 4">
            <a:extLst>
              <a:ext uri="{FF2B5EF4-FFF2-40B4-BE49-F238E27FC236}">
                <a16:creationId xmlns:a16="http://schemas.microsoft.com/office/drawing/2014/main" id="{2826DD7B-D393-DC19-9B05-08D542137E57}"/>
              </a:ext>
            </a:extLst>
          </p:cNvPr>
          <p:cNvSpPr txBox="1"/>
          <p:nvPr/>
        </p:nvSpPr>
        <p:spPr>
          <a:xfrm>
            <a:off x="1729323" y="2287238"/>
            <a:ext cx="7896350" cy="2809039"/>
          </a:xfrm>
          <a:prstGeom prst="rect">
            <a:avLst/>
          </a:prstGeom>
          <a:noFill/>
        </p:spPr>
        <p:txBody>
          <a:bodyPr wrap="square" rtlCol="0">
            <a:spAutoFit/>
          </a:bodyPr>
          <a:lstStyle/>
          <a:p>
            <a:pPr marL="342900" indent="-342900">
              <a:lnSpc>
                <a:spcPct val="150000"/>
              </a:lnSpc>
              <a:buAutoNum type="arabicPeriod"/>
            </a:pPr>
            <a:r>
              <a:rPr lang="es-ES_tradnl" sz="2400" dirty="0"/>
              <a:t>Análisis de la cadena de valor (Coste Basado en las Actividades).</a:t>
            </a:r>
          </a:p>
          <a:p>
            <a:pPr marL="342900" indent="-342900">
              <a:lnSpc>
                <a:spcPct val="150000"/>
              </a:lnSpc>
              <a:buAutoNum type="arabicPeriod"/>
            </a:pPr>
            <a:r>
              <a:rPr lang="es-ES_tradnl" sz="2400" dirty="0"/>
              <a:t>Estimación del coste de producción y de las pérdidas por muerte del animal.</a:t>
            </a:r>
          </a:p>
          <a:p>
            <a:pPr marL="342900" indent="-342900">
              <a:lnSpc>
                <a:spcPct val="150000"/>
              </a:lnSpc>
              <a:buAutoNum type="arabicPeriod"/>
            </a:pPr>
            <a:r>
              <a:rPr lang="es-ES_tradnl" sz="2400" dirty="0"/>
              <a:t>Impacto económico de la innovación O1, O2 y O3.</a:t>
            </a:r>
          </a:p>
        </p:txBody>
      </p:sp>
      <p:pic>
        <p:nvPicPr>
          <p:cNvPr id="8" name="Imagen 7" descr="Imagen que contiene Logotipo&#10;&#10;Descripción generada automáticamente">
            <a:extLst>
              <a:ext uri="{FF2B5EF4-FFF2-40B4-BE49-F238E27FC236}">
                <a16:creationId xmlns:a16="http://schemas.microsoft.com/office/drawing/2014/main" id="{F037D288-3CE7-250F-C548-F0B1DF260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630" y="5279895"/>
            <a:ext cx="2129952" cy="1401284"/>
          </a:xfrm>
          <a:prstGeom prst="rect">
            <a:avLst/>
          </a:prstGeom>
        </p:spPr>
      </p:pic>
      <p:sp>
        <p:nvSpPr>
          <p:cNvPr id="9" name="Marcador de número de diapositiva 8">
            <a:extLst>
              <a:ext uri="{FF2B5EF4-FFF2-40B4-BE49-F238E27FC236}">
                <a16:creationId xmlns:a16="http://schemas.microsoft.com/office/drawing/2014/main" id="{DC33CD11-E0EB-C47E-5096-5D50A78B545A}"/>
              </a:ext>
            </a:extLst>
          </p:cNvPr>
          <p:cNvSpPr>
            <a:spLocks noGrp="1"/>
          </p:cNvSpPr>
          <p:nvPr>
            <p:ph type="sldNum" sz="quarter" idx="12"/>
          </p:nvPr>
        </p:nvSpPr>
        <p:spPr/>
        <p:txBody>
          <a:bodyPr/>
          <a:lstStyle/>
          <a:p>
            <a:pPr rtl="0"/>
            <a:fld id="{B38049E5-7B53-4E85-8972-7D6C4BCE5BB9}" type="slidenum">
              <a:rPr lang="es-ES" noProof="0" smtClean="0"/>
              <a:t>2</a:t>
            </a:fld>
            <a:endParaRPr lang="es-ES" noProof="0" dirty="0"/>
          </a:p>
        </p:txBody>
      </p:sp>
    </p:spTree>
    <p:extLst>
      <p:ext uri="{BB962C8B-B14F-4D97-AF65-F5344CB8AC3E}">
        <p14:creationId xmlns:p14="http://schemas.microsoft.com/office/powerpoint/2010/main" val="2682545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8D84-9FFE-914E-5E20-C069AB6B4D6A}"/>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graphicFrame>
        <p:nvGraphicFramePr>
          <p:cNvPr id="3" name="Gráfico 2">
            <a:extLst>
              <a:ext uri="{FF2B5EF4-FFF2-40B4-BE49-F238E27FC236}">
                <a16:creationId xmlns:a16="http://schemas.microsoft.com/office/drawing/2014/main" id="{98C511A8-5D29-37A9-B58A-C5C123D25F9C}"/>
              </a:ext>
            </a:extLst>
          </p:cNvPr>
          <p:cNvGraphicFramePr>
            <a:graphicFrameLocks/>
          </p:cNvGraphicFramePr>
          <p:nvPr>
            <p:extLst>
              <p:ext uri="{D42A27DB-BD31-4B8C-83A1-F6EECF244321}">
                <p14:modId xmlns:p14="http://schemas.microsoft.com/office/powerpoint/2010/main" val="2191213337"/>
              </p:ext>
            </p:extLst>
          </p:nvPr>
        </p:nvGraphicFramePr>
        <p:xfrm>
          <a:off x="2103863" y="982187"/>
          <a:ext cx="7984273" cy="5235497"/>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B181A517-1C6C-ADFB-0D48-4F2C956AE800}"/>
              </a:ext>
            </a:extLst>
          </p:cNvPr>
          <p:cNvSpPr txBox="1"/>
          <p:nvPr/>
        </p:nvSpPr>
        <p:spPr>
          <a:xfrm>
            <a:off x="902438" y="5424607"/>
            <a:ext cx="1271951" cy="369332"/>
          </a:xfrm>
          <a:prstGeom prst="rect">
            <a:avLst/>
          </a:prstGeom>
          <a:noFill/>
        </p:spPr>
        <p:txBody>
          <a:bodyPr wrap="none" rtlCol="0">
            <a:spAutoFit/>
          </a:bodyPr>
          <a:lstStyle/>
          <a:p>
            <a:r>
              <a:rPr lang="es-ES" b="1" dirty="0"/>
              <a:t>Ganadería</a:t>
            </a:r>
          </a:p>
        </p:txBody>
      </p:sp>
      <p:sp>
        <p:nvSpPr>
          <p:cNvPr id="5" name="Marcador de número de diapositiva 4">
            <a:extLst>
              <a:ext uri="{FF2B5EF4-FFF2-40B4-BE49-F238E27FC236}">
                <a16:creationId xmlns:a16="http://schemas.microsoft.com/office/drawing/2014/main" id="{6C95AA71-DA8F-4D23-E7A2-ECA36A484152}"/>
              </a:ext>
            </a:extLst>
          </p:cNvPr>
          <p:cNvSpPr>
            <a:spLocks noGrp="1"/>
          </p:cNvSpPr>
          <p:nvPr>
            <p:ph type="sldNum" sz="quarter" idx="12"/>
          </p:nvPr>
        </p:nvSpPr>
        <p:spPr/>
        <p:txBody>
          <a:bodyPr/>
          <a:lstStyle/>
          <a:p>
            <a:pPr rtl="0"/>
            <a:fld id="{B38049E5-7B53-4E85-8972-7D6C4BCE5BB9}" type="slidenum">
              <a:rPr lang="es-ES" noProof="0" smtClean="0"/>
              <a:t>20</a:t>
            </a:fld>
            <a:endParaRPr lang="es-ES" noProof="0" dirty="0"/>
          </a:p>
        </p:txBody>
      </p:sp>
    </p:spTree>
    <p:extLst>
      <p:ext uri="{BB962C8B-B14F-4D97-AF65-F5344CB8AC3E}">
        <p14:creationId xmlns:p14="http://schemas.microsoft.com/office/powerpoint/2010/main" val="205334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8D84-9FFE-914E-5E20-C069AB6B4D6A}"/>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graphicFrame>
        <p:nvGraphicFramePr>
          <p:cNvPr id="6" name="Gráfico 5">
            <a:extLst>
              <a:ext uri="{FF2B5EF4-FFF2-40B4-BE49-F238E27FC236}">
                <a16:creationId xmlns:a16="http://schemas.microsoft.com/office/drawing/2014/main" id="{26A51942-EAC4-E4D5-A58D-8F613EFAF784}"/>
              </a:ext>
            </a:extLst>
          </p:cNvPr>
          <p:cNvGraphicFramePr>
            <a:graphicFrameLocks/>
          </p:cNvGraphicFramePr>
          <p:nvPr>
            <p:extLst>
              <p:ext uri="{D42A27DB-BD31-4B8C-83A1-F6EECF244321}">
                <p14:modId xmlns:p14="http://schemas.microsoft.com/office/powerpoint/2010/main" val="714474067"/>
              </p:ext>
            </p:extLst>
          </p:nvPr>
        </p:nvGraphicFramePr>
        <p:xfrm>
          <a:off x="951607" y="815645"/>
          <a:ext cx="8720253" cy="5348877"/>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1">
            <a:extLst>
              <a:ext uri="{FF2B5EF4-FFF2-40B4-BE49-F238E27FC236}">
                <a16:creationId xmlns:a16="http://schemas.microsoft.com/office/drawing/2014/main" id="{BC08399D-4D42-FF94-656E-B3645210003E}"/>
              </a:ext>
            </a:extLst>
          </p:cNvPr>
          <p:cNvSpPr txBox="1"/>
          <p:nvPr/>
        </p:nvSpPr>
        <p:spPr>
          <a:xfrm>
            <a:off x="9348537" y="3540712"/>
            <a:ext cx="2705576" cy="1569660"/>
          </a:xfrm>
          <a:prstGeom prst="rect">
            <a:avLst/>
          </a:prstGeom>
          <a:solidFill>
            <a:schemeClr val="accent6">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dirty="0"/>
              <a:t>En las ganaderías analizadas, de media el 60% de las hembras nacidas de IA llegan a inscribirse en Libro Genealógico.</a:t>
            </a:r>
          </a:p>
        </p:txBody>
      </p:sp>
      <p:sp>
        <p:nvSpPr>
          <p:cNvPr id="7" name="Marcador de número de diapositiva 6">
            <a:extLst>
              <a:ext uri="{FF2B5EF4-FFF2-40B4-BE49-F238E27FC236}">
                <a16:creationId xmlns:a16="http://schemas.microsoft.com/office/drawing/2014/main" id="{7E03BA98-E5EF-8172-C404-B69AB333330D}"/>
              </a:ext>
            </a:extLst>
          </p:cNvPr>
          <p:cNvSpPr>
            <a:spLocks noGrp="1"/>
          </p:cNvSpPr>
          <p:nvPr>
            <p:ph type="sldNum" sz="quarter" idx="12"/>
          </p:nvPr>
        </p:nvSpPr>
        <p:spPr/>
        <p:txBody>
          <a:bodyPr/>
          <a:lstStyle/>
          <a:p>
            <a:pPr rtl="0"/>
            <a:fld id="{B38049E5-7B53-4E85-8972-7D6C4BCE5BB9}" type="slidenum">
              <a:rPr lang="es-ES" noProof="0" smtClean="0"/>
              <a:t>21</a:t>
            </a:fld>
            <a:endParaRPr lang="es-ES" noProof="0" dirty="0"/>
          </a:p>
        </p:txBody>
      </p:sp>
    </p:spTree>
    <p:extLst>
      <p:ext uri="{BB962C8B-B14F-4D97-AF65-F5344CB8AC3E}">
        <p14:creationId xmlns:p14="http://schemas.microsoft.com/office/powerpoint/2010/main" val="305926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8D84-9FFE-914E-5E20-C069AB6B4D6A}"/>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graphicFrame>
        <p:nvGraphicFramePr>
          <p:cNvPr id="4" name="Gráfico 3">
            <a:extLst>
              <a:ext uri="{FF2B5EF4-FFF2-40B4-BE49-F238E27FC236}">
                <a16:creationId xmlns:a16="http://schemas.microsoft.com/office/drawing/2014/main" id="{37836A4C-0278-FF59-C04F-51877CB8D0D4}"/>
              </a:ext>
            </a:extLst>
          </p:cNvPr>
          <p:cNvGraphicFramePr>
            <a:graphicFrameLocks/>
          </p:cNvGraphicFramePr>
          <p:nvPr>
            <p:extLst>
              <p:ext uri="{D42A27DB-BD31-4B8C-83A1-F6EECF244321}">
                <p14:modId xmlns:p14="http://schemas.microsoft.com/office/powerpoint/2010/main" val="2305523782"/>
              </p:ext>
            </p:extLst>
          </p:nvPr>
        </p:nvGraphicFramePr>
        <p:xfrm>
          <a:off x="1751348" y="1009055"/>
          <a:ext cx="8358187" cy="5529262"/>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a:extLst>
              <a:ext uri="{FF2B5EF4-FFF2-40B4-BE49-F238E27FC236}">
                <a16:creationId xmlns:a16="http://schemas.microsoft.com/office/drawing/2014/main" id="{0318CF31-2060-D4AB-7598-91363C55D959}"/>
              </a:ext>
            </a:extLst>
          </p:cNvPr>
          <p:cNvSpPr>
            <a:spLocks noGrp="1"/>
          </p:cNvSpPr>
          <p:nvPr>
            <p:ph type="sldNum" sz="quarter" idx="12"/>
          </p:nvPr>
        </p:nvSpPr>
        <p:spPr/>
        <p:txBody>
          <a:bodyPr/>
          <a:lstStyle/>
          <a:p>
            <a:pPr rtl="0"/>
            <a:fld id="{B38049E5-7B53-4E85-8972-7D6C4BCE5BB9}" type="slidenum">
              <a:rPr lang="es-ES" noProof="0" smtClean="0"/>
              <a:t>22</a:t>
            </a:fld>
            <a:endParaRPr lang="es-ES" noProof="0" dirty="0"/>
          </a:p>
        </p:txBody>
      </p:sp>
    </p:spTree>
    <p:extLst>
      <p:ext uri="{BB962C8B-B14F-4D97-AF65-F5344CB8AC3E}">
        <p14:creationId xmlns:p14="http://schemas.microsoft.com/office/powerpoint/2010/main" val="310626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8D84-9FFE-914E-5E20-C069AB6B4D6A}"/>
              </a:ext>
            </a:extLst>
          </p:cNvPr>
          <p:cNvSpPr txBox="1">
            <a:spLocks/>
          </p:cNvSpPr>
          <p:nvPr/>
        </p:nvSpPr>
        <p:spPr>
          <a:xfrm>
            <a:off x="801414" y="215442"/>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graphicFrame>
        <p:nvGraphicFramePr>
          <p:cNvPr id="3" name="Gráfico 2">
            <a:extLst>
              <a:ext uri="{FF2B5EF4-FFF2-40B4-BE49-F238E27FC236}">
                <a16:creationId xmlns:a16="http://schemas.microsoft.com/office/drawing/2014/main" id="{FDA75670-DC51-CE57-1C01-5DE95C640611}"/>
              </a:ext>
            </a:extLst>
          </p:cNvPr>
          <p:cNvGraphicFramePr>
            <a:graphicFrameLocks/>
          </p:cNvGraphicFramePr>
          <p:nvPr>
            <p:extLst>
              <p:ext uri="{D42A27DB-BD31-4B8C-83A1-F6EECF244321}">
                <p14:modId xmlns:p14="http://schemas.microsoft.com/office/powerpoint/2010/main" val="2830647318"/>
              </p:ext>
            </p:extLst>
          </p:nvPr>
        </p:nvGraphicFramePr>
        <p:xfrm>
          <a:off x="1961441" y="839289"/>
          <a:ext cx="8084634" cy="6018711"/>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808C6ACE-DD80-E8B5-F792-67E5FDE3A5BC}"/>
              </a:ext>
            </a:extLst>
          </p:cNvPr>
          <p:cNvSpPr txBox="1"/>
          <p:nvPr/>
        </p:nvSpPr>
        <p:spPr>
          <a:xfrm>
            <a:off x="9549775" y="2828835"/>
            <a:ext cx="1904686" cy="1200329"/>
          </a:xfrm>
          <a:prstGeom prst="rect">
            <a:avLst/>
          </a:prstGeom>
          <a:solidFill>
            <a:schemeClr val="accent6">
              <a:lumMod val="20000"/>
              <a:lumOff val="80000"/>
            </a:schemeClr>
          </a:solidFill>
        </p:spPr>
        <p:txBody>
          <a:bodyPr wrap="square" rtlCol="0">
            <a:spAutoFit/>
          </a:bodyPr>
          <a:lstStyle/>
          <a:p>
            <a:pPr algn="ctr"/>
            <a:r>
              <a:rPr lang="es-ES" b="1" dirty="0"/>
              <a:t>Incremento medio:</a:t>
            </a:r>
          </a:p>
          <a:p>
            <a:pPr algn="ctr"/>
            <a:r>
              <a:rPr lang="es-ES" b="1" dirty="0"/>
              <a:t>57 € por hija de IA</a:t>
            </a:r>
          </a:p>
        </p:txBody>
      </p:sp>
      <p:sp>
        <p:nvSpPr>
          <p:cNvPr id="5" name="CuadroTexto 4">
            <a:extLst>
              <a:ext uri="{FF2B5EF4-FFF2-40B4-BE49-F238E27FC236}">
                <a16:creationId xmlns:a16="http://schemas.microsoft.com/office/drawing/2014/main" id="{3BBE09BC-5867-232A-85C1-B058465BBE79}"/>
              </a:ext>
            </a:extLst>
          </p:cNvPr>
          <p:cNvSpPr txBox="1"/>
          <p:nvPr/>
        </p:nvSpPr>
        <p:spPr>
          <a:xfrm>
            <a:off x="1390962" y="3026299"/>
            <a:ext cx="461665" cy="1220847"/>
          </a:xfrm>
          <a:prstGeom prst="rect">
            <a:avLst/>
          </a:prstGeom>
          <a:noFill/>
        </p:spPr>
        <p:txBody>
          <a:bodyPr vert="vert270" wrap="none" rtlCol="0">
            <a:spAutoFit/>
          </a:bodyPr>
          <a:lstStyle/>
          <a:p>
            <a:r>
              <a:rPr lang="es-ES" b="1" dirty="0"/>
              <a:t>Ganadería</a:t>
            </a:r>
          </a:p>
        </p:txBody>
      </p:sp>
      <p:sp>
        <p:nvSpPr>
          <p:cNvPr id="6" name="Marcador de número de diapositiva 5">
            <a:extLst>
              <a:ext uri="{FF2B5EF4-FFF2-40B4-BE49-F238E27FC236}">
                <a16:creationId xmlns:a16="http://schemas.microsoft.com/office/drawing/2014/main" id="{8F160E73-9426-9324-12D7-6B88BA9174C3}"/>
              </a:ext>
            </a:extLst>
          </p:cNvPr>
          <p:cNvSpPr>
            <a:spLocks noGrp="1"/>
          </p:cNvSpPr>
          <p:nvPr>
            <p:ph type="sldNum" sz="quarter" idx="12"/>
          </p:nvPr>
        </p:nvSpPr>
        <p:spPr/>
        <p:txBody>
          <a:bodyPr/>
          <a:lstStyle/>
          <a:p>
            <a:pPr rtl="0"/>
            <a:fld id="{B38049E5-7B53-4E85-8972-7D6C4BCE5BB9}" type="slidenum">
              <a:rPr lang="es-ES" noProof="0" smtClean="0"/>
              <a:t>23</a:t>
            </a:fld>
            <a:endParaRPr lang="es-ES" noProof="0" dirty="0"/>
          </a:p>
        </p:txBody>
      </p:sp>
    </p:spTree>
    <p:extLst>
      <p:ext uri="{BB962C8B-B14F-4D97-AF65-F5344CB8AC3E}">
        <p14:creationId xmlns:p14="http://schemas.microsoft.com/office/powerpoint/2010/main" val="389564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8D84-9FFE-914E-5E20-C069AB6B4D6A}"/>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graphicFrame>
        <p:nvGraphicFramePr>
          <p:cNvPr id="3" name="Gráfico 2">
            <a:extLst>
              <a:ext uri="{FF2B5EF4-FFF2-40B4-BE49-F238E27FC236}">
                <a16:creationId xmlns:a16="http://schemas.microsoft.com/office/drawing/2014/main" id="{B7DFB384-D36F-DFA8-C7E8-B6F41DD0DD67}"/>
              </a:ext>
            </a:extLst>
          </p:cNvPr>
          <p:cNvGraphicFramePr>
            <a:graphicFrameLocks/>
          </p:cNvGraphicFramePr>
          <p:nvPr>
            <p:extLst>
              <p:ext uri="{D42A27DB-BD31-4B8C-83A1-F6EECF244321}">
                <p14:modId xmlns:p14="http://schemas.microsoft.com/office/powerpoint/2010/main" val="2089547199"/>
              </p:ext>
            </p:extLst>
          </p:nvPr>
        </p:nvGraphicFramePr>
        <p:xfrm>
          <a:off x="1741351" y="870476"/>
          <a:ext cx="8425333" cy="5464098"/>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E1369686-3271-731B-9590-8393749B1C75}"/>
              </a:ext>
            </a:extLst>
          </p:cNvPr>
          <p:cNvSpPr>
            <a:spLocks noGrp="1"/>
          </p:cNvSpPr>
          <p:nvPr>
            <p:ph type="sldNum" sz="quarter" idx="12"/>
          </p:nvPr>
        </p:nvSpPr>
        <p:spPr/>
        <p:txBody>
          <a:bodyPr/>
          <a:lstStyle/>
          <a:p>
            <a:pPr rtl="0"/>
            <a:fld id="{B38049E5-7B53-4E85-8972-7D6C4BCE5BB9}" type="slidenum">
              <a:rPr lang="es-ES" noProof="0" smtClean="0"/>
              <a:t>24</a:t>
            </a:fld>
            <a:endParaRPr lang="es-ES" noProof="0" dirty="0"/>
          </a:p>
        </p:txBody>
      </p:sp>
    </p:spTree>
    <p:extLst>
      <p:ext uri="{BB962C8B-B14F-4D97-AF65-F5344CB8AC3E}">
        <p14:creationId xmlns:p14="http://schemas.microsoft.com/office/powerpoint/2010/main" val="57506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8D84-9FFE-914E-5E20-C069AB6B4D6A}"/>
              </a:ext>
            </a:extLst>
          </p:cNvPr>
          <p:cNvSpPr txBox="1">
            <a:spLocks/>
          </p:cNvSpPr>
          <p:nvPr/>
        </p:nvSpPr>
        <p:spPr>
          <a:xfrm>
            <a:off x="823717" y="168695"/>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graphicFrame>
        <p:nvGraphicFramePr>
          <p:cNvPr id="3" name="Gráfico 2">
            <a:extLst>
              <a:ext uri="{FF2B5EF4-FFF2-40B4-BE49-F238E27FC236}">
                <a16:creationId xmlns:a16="http://schemas.microsoft.com/office/drawing/2014/main" id="{7DDBA092-DCA5-90EF-DC1D-A5EFD7D84A22}"/>
              </a:ext>
            </a:extLst>
          </p:cNvPr>
          <p:cNvGraphicFramePr>
            <a:graphicFrameLocks/>
          </p:cNvGraphicFramePr>
          <p:nvPr>
            <p:extLst>
              <p:ext uri="{D42A27DB-BD31-4B8C-83A1-F6EECF244321}">
                <p14:modId xmlns:p14="http://schemas.microsoft.com/office/powerpoint/2010/main" val="2654462032"/>
              </p:ext>
            </p:extLst>
          </p:nvPr>
        </p:nvGraphicFramePr>
        <p:xfrm>
          <a:off x="1347824" y="801461"/>
          <a:ext cx="7627433" cy="5887844"/>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1">
            <a:extLst>
              <a:ext uri="{FF2B5EF4-FFF2-40B4-BE49-F238E27FC236}">
                <a16:creationId xmlns:a16="http://schemas.microsoft.com/office/drawing/2014/main" id="{ECCAD5CE-B52C-0269-743E-F0B17F3AA2AC}"/>
              </a:ext>
            </a:extLst>
          </p:cNvPr>
          <p:cNvSpPr txBox="1"/>
          <p:nvPr/>
        </p:nvSpPr>
        <p:spPr>
          <a:xfrm>
            <a:off x="9204158" y="2049251"/>
            <a:ext cx="2795337" cy="2554545"/>
          </a:xfrm>
          <a:prstGeom prst="rect">
            <a:avLst/>
          </a:prstGeom>
          <a:solidFill>
            <a:srgbClr val="F1F1D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dirty="0"/>
              <a:t>En las ganaderías analizadas, el conjunto de hijas de IA genera unos ingresos por leche a lo largo de su vida superiores a los de hijas de monta natural y padre conocido, de aproximadamente 14.000 € de media.</a:t>
            </a:r>
          </a:p>
        </p:txBody>
      </p:sp>
      <p:sp>
        <p:nvSpPr>
          <p:cNvPr id="5" name="CuadroTexto 4">
            <a:extLst>
              <a:ext uri="{FF2B5EF4-FFF2-40B4-BE49-F238E27FC236}">
                <a16:creationId xmlns:a16="http://schemas.microsoft.com/office/drawing/2014/main" id="{A980D77A-1606-1158-07B9-FEF3F4A80FA9}"/>
              </a:ext>
            </a:extLst>
          </p:cNvPr>
          <p:cNvSpPr txBox="1"/>
          <p:nvPr/>
        </p:nvSpPr>
        <p:spPr>
          <a:xfrm>
            <a:off x="709849" y="5344985"/>
            <a:ext cx="1271951" cy="369332"/>
          </a:xfrm>
          <a:prstGeom prst="rect">
            <a:avLst/>
          </a:prstGeom>
          <a:noFill/>
        </p:spPr>
        <p:txBody>
          <a:bodyPr wrap="none" rtlCol="0">
            <a:spAutoFit/>
          </a:bodyPr>
          <a:lstStyle/>
          <a:p>
            <a:r>
              <a:rPr lang="es-ES" b="1" dirty="0"/>
              <a:t>Ganadería</a:t>
            </a:r>
          </a:p>
        </p:txBody>
      </p:sp>
      <p:sp>
        <p:nvSpPr>
          <p:cNvPr id="6" name="Marcador de número de diapositiva 5">
            <a:extLst>
              <a:ext uri="{FF2B5EF4-FFF2-40B4-BE49-F238E27FC236}">
                <a16:creationId xmlns:a16="http://schemas.microsoft.com/office/drawing/2014/main" id="{B3B98393-ED9F-DC1E-C2E0-0E740E69BD40}"/>
              </a:ext>
            </a:extLst>
          </p:cNvPr>
          <p:cNvSpPr>
            <a:spLocks noGrp="1"/>
          </p:cNvSpPr>
          <p:nvPr>
            <p:ph type="sldNum" sz="quarter" idx="12"/>
          </p:nvPr>
        </p:nvSpPr>
        <p:spPr/>
        <p:txBody>
          <a:bodyPr/>
          <a:lstStyle/>
          <a:p>
            <a:pPr rtl="0"/>
            <a:fld id="{B38049E5-7B53-4E85-8972-7D6C4BCE5BB9}" type="slidenum">
              <a:rPr lang="es-ES" noProof="0" smtClean="0"/>
              <a:t>25</a:t>
            </a:fld>
            <a:endParaRPr lang="es-ES" noProof="0" dirty="0"/>
          </a:p>
        </p:txBody>
      </p:sp>
    </p:spTree>
    <p:extLst>
      <p:ext uri="{BB962C8B-B14F-4D97-AF65-F5344CB8AC3E}">
        <p14:creationId xmlns:p14="http://schemas.microsoft.com/office/powerpoint/2010/main" val="332767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F8D84-9FFE-914E-5E20-C069AB6B4D6A}"/>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graphicFrame>
        <p:nvGraphicFramePr>
          <p:cNvPr id="3" name="Gráfico 2">
            <a:extLst>
              <a:ext uri="{FF2B5EF4-FFF2-40B4-BE49-F238E27FC236}">
                <a16:creationId xmlns:a16="http://schemas.microsoft.com/office/drawing/2014/main" id="{A7B1CC26-BB91-00FB-7ACA-790AFA7681F5}"/>
              </a:ext>
            </a:extLst>
          </p:cNvPr>
          <p:cNvGraphicFramePr>
            <a:graphicFrameLocks/>
          </p:cNvGraphicFramePr>
          <p:nvPr>
            <p:extLst>
              <p:ext uri="{D42A27DB-BD31-4B8C-83A1-F6EECF244321}">
                <p14:modId xmlns:p14="http://schemas.microsoft.com/office/powerpoint/2010/main" val="3747511596"/>
              </p:ext>
            </p:extLst>
          </p:nvPr>
        </p:nvGraphicFramePr>
        <p:xfrm>
          <a:off x="1193128" y="864393"/>
          <a:ext cx="7095880" cy="5319274"/>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1">
            <a:extLst>
              <a:ext uri="{FF2B5EF4-FFF2-40B4-BE49-F238E27FC236}">
                <a16:creationId xmlns:a16="http://schemas.microsoft.com/office/drawing/2014/main" id="{C0EBD96B-71C2-9704-9031-1FA08C604723}"/>
              </a:ext>
            </a:extLst>
          </p:cNvPr>
          <p:cNvSpPr txBox="1"/>
          <p:nvPr/>
        </p:nvSpPr>
        <p:spPr>
          <a:xfrm>
            <a:off x="8409263" y="6020013"/>
            <a:ext cx="3371849" cy="584775"/>
          </a:xfrm>
          <a:prstGeom prst="rect">
            <a:avLst/>
          </a:prstGeom>
          <a:solidFill>
            <a:schemeClr val="tx2">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dirty="0"/>
              <a:t>Pérdida económica para explotación</a:t>
            </a:r>
          </a:p>
        </p:txBody>
      </p:sp>
      <p:sp>
        <p:nvSpPr>
          <p:cNvPr id="5" name="CuadroTexto 1">
            <a:extLst>
              <a:ext uri="{FF2B5EF4-FFF2-40B4-BE49-F238E27FC236}">
                <a16:creationId xmlns:a16="http://schemas.microsoft.com/office/drawing/2014/main" id="{7E9270AE-1732-278B-59BC-253E04D49963}"/>
              </a:ext>
            </a:extLst>
          </p:cNvPr>
          <p:cNvSpPr txBox="1"/>
          <p:nvPr/>
        </p:nvSpPr>
        <p:spPr>
          <a:xfrm>
            <a:off x="9384385" y="2027083"/>
            <a:ext cx="1614487" cy="1077218"/>
          </a:xfrm>
          <a:prstGeom prst="rect">
            <a:avLst/>
          </a:prstGeom>
          <a:solidFill>
            <a:schemeClr val="accent6">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dirty="0"/>
              <a:t>Menor eficiencia en la reposición de IA</a:t>
            </a:r>
          </a:p>
        </p:txBody>
      </p:sp>
      <p:sp>
        <p:nvSpPr>
          <p:cNvPr id="6" name="Elipse 5">
            <a:extLst>
              <a:ext uri="{FF2B5EF4-FFF2-40B4-BE49-F238E27FC236}">
                <a16:creationId xmlns:a16="http://schemas.microsoft.com/office/drawing/2014/main" id="{A777A49E-7A2B-7A9E-3756-FE2BFAAA6D6A}"/>
              </a:ext>
            </a:extLst>
          </p:cNvPr>
          <p:cNvSpPr/>
          <p:nvPr/>
        </p:nvSpPr>
        <p:spPr>
          <a:xfrm>
            <a:off x="8998622" y="3887944"/>
            <a:ext cx="2000250" cy="13484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800" b="1" dirty="0">
                <a:solidFill>
                  <a:sysClr val="windowText" lastClr="000000"/>
                </a:solidFill>
              </a:rPr>
              <a:t>Media de bajas: </a:t>
            </a:r>
          </a:p>
          <a:p>
            <a:pPr algn="ctr"/>
            <a:r>
              <a:rPr lang="es-ES" sz="1800" b="1" dirty="0">
                <a:solidFill>
                  <a:sysClr val="windowText" lastClr="000000"/>
                </a:solidFill>
              </a:rPr>
              <a:t>40%</a:t>
            </a:r>
          </a:p>
        </p:txBody>
      </p:sp>
      <p:cxnSp>
        <p:nvCxnSpPr>
          <p:cNvPr id="7" name="Conector recto de flecha 6">
            <a:extLst>
              <a:ext uri="{FF2B5EF4-FFF2-40B4-BE49-F238E27FC236}">
                <a16:creationId xmlns:a16="http://schemas.microsoft.com/office/drawing/2014/main" id="{9AF1331D-D700-123A-E8BA-87319CC16CE6}"/>
              </a:ext>
            </a:extLst>
          </p:cNvPr>
          <p:cNvCxnSpPr>
            <a:cxnSpLocks/>
            <a:endCxn id="5" idx="2"/>
          </p:cNvCxnSpPr>
          <p:nvPr/>
        </p:nvCxnSpPr>
        <p:spPr>
          <a:xfrm flipV="1">
            <a:off x="9998747" y="3104301"/>
            <a:ext cx="192882" cy="78364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8" name="Conector recto de flecha 7">
            <a:extLst>
              <a:ext uri="{FF2B5EF4-FFF2-40B4-BE49-F238E27FC236}">
                <a16:creationId xmlns:a16="http://schemas.microsoft.com/office/drawing/2014/main" id="{901D6F41-2B29-26A6-EF38-6859AA2A2605}"/>
              </a:ext>
            </a:extLst>
          </p:cNvPr>
          <p:cNvCxnSpPr>
            <a:cxnSpLocks/>
            <a:stCxn id="6" idx="4"/>
            <a:endCxn id="4" idx="0"/>
          </p:cNvCxnSpPr>
          <p:nvPr/>
        </p:nvCxnSpPr>
        <p:spPr>
          <a:xfrm>
            <a:off x="9998747" y="5236370"/>
            <a:ext cx="96441" cy="78364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2" name="Marcador de número de diapositiva 11">
            <a:extLst>
              <a:ext uri="{FF2B5EF4-FFF2-40B4-BE49-F238E27FC236}">
                <a16:creationId xmlns:a16="http://schemas.microsoft.com/office/drawing/2014/main" id="{C281412E-9801-5924-D054-767B843B3803}"/>
              </a:ext>
            </a:extLst>
          </p:cNvPr>
          <p:cNvSpPr>
            <a:spLocks noGrp="1"/>
          </p:cNvSpPr>
          <p:nvPr>
            <p:ph type="sldNum" sz="quarter" idx="12"/>
          </p:nvPr>
        </p:nvSpPr>
        <p:spPr/>
        <p:txBody>
          <a:bodyPr/>
          <a:lstStyle/>
          <a:p>
            <a:pPr rtl="0"/>
            <a:fld id="{B38049E5-7B53-4E85-8972-7D6C4BCE5BB9}" type="slidenum">
              <a:rPr lang="es-ES" noProof="0" smtClean="0"/>
              <a:t>26</a:t>
            </a:fld>
            <a:endParaRPr lang="es-ES" noProof="0" dirty="0"/>
          </a:p>
        </p:txBody>
      </p:sp>
    </p:spTree>
    <p:extLst>
      <p:ext uri="{BB962C8B-B14F-4D97-AF65-F5344CB8AC3E}">
        <p14:creationId xmlns:p14="http://schemas.microsoft.com/office/powerpoint/2010/main" val="2591784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2" name="Picture 2" descr="Raza ovina MANCHEGA">
            <a:extLst>
              <a:ext uri="{FF2B5EF4-FFF2-40B4-BE49-F238E27FC236}">
                <a16:creationId xmlns:a16="http://schemas.microsoft.com/office/drawing/2014/main" id="{EA195CE9-73C9-B2DD-C5C0-0EC255117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14" y="0"/>
            <a:ext cx="102917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72F8D84-9FFE-914E-5E20-C069AB6B4D6A}"/>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2800" b="1" dirty="0"/>
              <a:t>3. Impacto económico de la innovación O1, O2 y 03.</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505046"/>
              </a:solidFill>
              <a:effectLst/>
              <a:uLnTx/>
              <a:uFillTx/>
              <a:latin typeface="Impact"/>
              <a:ea typeface="+mj-ea"/>
              <a:cs typeface="+mj-cs"/>
            </a:endParaRPr>
          </a:p>
        </p:txBody>
      </p:sp>
      <p:sp>
        <p:nvSpPr>
          <p:cNvPr id="4" name="Flecha: curvada hacia la derecha 3">
            <a:extLst>
              <a:ext uri="{FF2B5EF4-FFF2-40B4-BE49-F238E27FC236}">
                <a16:creationId xmlns:a16="http://schemas.microsoft.com/office/drawing/2014/main" id="{48980886-4882-B2B2-B7FA-67550B9853BA}"/>
              </a:ext>
            </a:extLst>
          </p:cNvPr>
          <p:cNvSpPr/>
          <p:nvPr/>
        </p:nvSpPr>
        <p:spPr>
          <a:xfrm flipH="1">
            <a:off x="9695574" y="1323200"/>
            <a:ext cx="1114425" cy="152247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Rectángulo: esquinas redondeadas 4">
            <a:extLst>
              <a:ext uri="{FF2B5EF4-FFF2-40B4-BE49-F238E27FC236}">
                <a16:creationId xmlns:a16="http://schemas.microsoft.com/office/drawing/2014/main" id="{540A7BC8-31DC-4A24-4BE3-15754A6CAE8C}"/>
              </a:ext>
            </a:extLst>
          </p:cNvPr>
          <p:cNvSpPr/>
          <p:nvPr/>
        </p:nvSpPr>
        <p:spPr>
          <a:xfrm>
            <a:off x="2494672" y="905405"/>
            <a:ext cx="35433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RESULTADOS DE LA INNOVACIÓN PARA OBJETIVOS 1, 2 Y 3</a:t>
            </a:r>
          </a:p>
        </p:txBody>
      </p:sp>
      <p:sp>
        <p:nvSpPr>
          <p:cNvPr id="6" name="Rectángulo 5">
            <a:extLst>
              <a:ext uri="{FF2B5EF4-FFF2-40B4-BE49-F238E27FC236}">
                <a16:creationId xmlns:a16="http://schemas.microsoft.com/office/drawing/2014/main" id="{3576E192-FB7E-E212-16A4-8991B60C623E}"/>
              </a:ext>
            </a:extLst>
          </p:cNvPr>
          <p:cNvSpPr/>
          <p:nvPr/>
        </p:nvSpPr>
        <p:spPr>
          <a:xfrm>
            <a:off x="7052387" y="1006268"/>
            <a:ext cx="2643187"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b="1" dirty="0"/>
              <a:t>MEJORA DE LA FERTILIDAD DE IA</a:t>
            </a:r>
          </a:p>
        </p:txBody>
      </p:sp>
      <p:sp>
        <p:nvSpPr>
          <p:cNvPr id="7" name="Rectángulo 6">
            <a:extLst>
              <a:ext uri="{FF2B5EF4-FFF2-40B4-BE49-F238E27FC236}">
                <a16:creationId xmlns:a16="http://schemas.microsoft.com/office/drawing/2014/main" id="{B8487F61-7F9B-CFDE-5F44-F4D8DBCC5E93}"/>
              </a:ext>
            </a:extLst>
          </p:cNvPr>
          <p:cNvSpPr/>
          <p:nvPr/>
        </p:nvSpPr>
        <p:spPr>
          <a:xfrm>
            <a:off x="6905937" y="2343221"/>
            <a:ext cx="2789637" cy="1004909"/>
          </a:xfrm>
          <a:prstGeom prst="rect">
            <a:avLst/>
          </a:prstGeom>
          <a:solidFill>
            <a:schemeClr val="accent5"/>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s-ES" b="1" dirty="0"/>
              <a:t>AUMENTO DE LA REPOSICIÓN CON HIJAS DE IA</a:t>
            </a:r>
          </a:p>
        </p:txBody>
      </p:sp>
      <p:sp>
        <p:nvSpPr>
          <p:cNvPr id="8" name="Rectángulo: esquinas redondeadas 7">
            <a:extLst>
              <a:ext uri="{FF2B5EF4-FFF2-40B4-BE49-F238E27FC236}">
                <a16:creationId xmlns:a16="http://schemas.microsoft.com/office/drawing/2014/main" id="{72DF1FDC-9CF0-F22B-3521-BD28C28B0394}"/>
              </a:ext>
            </a:extLst>
          </p:cNvPr>
          <p:cNvSpPr/>
          <p:nvPr/>
        </p:nvSpPr>
        <p:spPr>
          <a:xfrm>
            <a:off x="6302291" y="4171950"/>
            <a:ext cx="4143375" cy="15224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2000" b="1" dirty="0"/>
              <a:t>IMPACTO POSITIVO EN INGRESOS Y RESULTADOS DE EXPLOTACIÓN</a:t>
            </a:r>
          </a:p>
        </p:txBody>
      </p:sp>
      <p:sp>
        <p:nvSpPr>
          <p:cNvPr id="9" name="Flecha: hacia abajo 8">
            <a:extLst>
              <a:ext uri="{FF2B5EF4-FFF2-40B4-BE49-F238E27FC236}">
                <a16:creationId xmlns:a16="http://schemas.microsoft.com/office/drawing/2014/main" id="{3E1BC0D5-73C3-A50D-C9DB-90445E0CB9D4}"/>
              </a:ext>
            </a:extLst>
          </p:cNvPr>
          <p:cNvSpPr/>
          <p:nvPr/>
        </p:nvSpPr>
        <p:spPr>
          <a:xfrm rot="16200000">
            <a:off x="6313007" y="1167001"/>
            <a:ext cx="300038" cy="5214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a:extLst>
              <a:ext uri="{FF2B5EF4-FFF2-40B4-BE49-F238E27FC236}">
                <a16:creationId xmlns:a16="http://schemas.microsoft.com/office/drawing/2014/main" id="{764FDF76-5A81-D639-EF7C-46053BD2D24E}"/>
              </a:ext>
            </a:extLst>
          </p:cNvPr>
          <p:cNvSpPr/>
          <p:nvPr/>
        </p:nvSpPr>
        <p:spPr>
          <a:xfrm rot="16200000" flipH="1">
            <a:off x="8056082" y="3574303"/>
            <a:ext cx="635795"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Gráfico 12">
            <a:extLst>
              <a:ext uri="{FF2B5EF4-FFF2-40B4-BE49-F238E27FC236}">
                <a16:creationId xmlns:a16="http://schemas.microsoft.com/office/drawing/2014/main" id="{36D126D3-197D-8777-5D66-76D3F5A1C591}"/>
              </a:ext>
            </a:extLst>
          </p:cNvPr>
          <p:cNvGraphicFramePr>
            <a:graphicFrameLocks/>
          </p:cNvGraphicFramePr>
          <p:nvPr>
            <p:extLst>
              <p:ext uri="{D42A27DB-BD31-4B8C-83A1-F6EECF244321}">
                <p14:modId xmlns:p14="http://schemas.microsoft.com/office/powerpoint/2010/main" val="505114958"/>
              </p:ext>
            </p:extLst>
          </p:nvPr>
        </p:nvGraphicFramePr>
        <p:xfrm>
          <a:off x="1220888" y="4077938"/>
          <a:ext cx="3970737" cy="2686050"/>
        </p:xfrm>
        <a:graphic>
          <a:graphicData uri="http://schemas.openxmlformats.org/drawingml/2006/chart">
            <c:chart xmlns:c="http://schemas.openxmlformats.org/drawingml/2006/chart" xmlns:r="http://schemas.openxmlformats.org/officeDocument/2006/relationships" r:id="rId4"/>
          </a:graphicData>
        </a:graphic>
      </p:graphicFrame>
      <p:sp>
        <p:nvSpPr>
          <p:cNvPr id="14" name="Marcador de número de diapositiva 13">
            <a:extLst>
              <a:ext uri="{FF2B5EF4-FFF2-40B4-BE49-F238E27FC236}">
                <a16:creationId xmlns:a16="http://schemas.microsoft.com/office/drawing/2014/main" id="{0FB7B7BE-F782-8066-A966-D26986213E12}"/>
              </a:ext>
            </a:extLst>
          </p:cNvPr>
          <p:cNvSpPr>
            <a:spLocks noGrp="1"/>
          </p:cNvSpPr>
          <p:nvPr>
            <p:ph type="sldNum" sz="quarter" idx="12"/>
          </p:nvPr>
        </p:nvSpPr>
        <p:spPr/>
        <p:txBody>
          <a:bodyPr/>
          <a:lstStyle/>
          <a:p>
            <a:pPr rtl="0"/>
            <a:fld id="{B38049E5-7B53-4E85-8972-7D6C4BCE5BB9}" type="slidenum">
              <a:rPr lang="es-ES" noProof="0" smtClean="0"/>
              <a:t>27</a:t>
            </a:fld>
            <a:endParaRPr lang="es-ES" noProof="0" dirty="0"/>
          </a:p>
        </p:txBody>
      </p:sp>
    </p:spTree>
    <p:extLst>
      <p:ext uri="{BB962C8B-B14F-4D97-AF65-F5344CB8AC3E}">
        <p14:creationId xmlns:p14="http://schemas.microsoft.com/office/powerpoint/2010/main" val="437189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87F3-6B4A-40F1-BCC1-2E7D4A05E81D}"/>
              </a:ext>
            </a:extLst>
          </p:cNvPr>
          <p:cNvSpPr>
            <a:spLocks noGrp="1"/>
          </p:cNvSpPr>
          <p:nvPr>
            <p:ph type="title"/>
          </p:nvPr>
        </p:nvSpPr>
        <p:spPr>
          <a:xfrm>
            <a:off x="582305" y="1096419"/>
            <a:ext cx="10399593" cy="1909599"/>
          </a:xfrm>
        </p:spPr>
        <p:txBody>
          <a:bodyPr rtlCol="0">
            <a:normAutofit/>
          </a:bodyPr>
          <a:lstStyle/>
          <a:p>
            <a:pPr rtl="0"/>
            <a:r>
              <a:rPr lang="es-ES" cap="none" dirty="0"/>
              <a:t>GRACIAS POR SU ATENCIÓN</a:t>
            </a:r>
          </a:p>
        </p:txBody>
      </p:sp>
      <p:pic>
        <p:nvPicPr>
          <p:cNvPr id="6" name="Imagen 5" descr="Logotipo&#10;&#10;Descripción generada automáticamente">
            <a:extLst>
              <a:ext uri="{FF2B5EF4-FFF2-40B4-BE49-F238E27FC236}">
                <a16:creationId xmlns:a16="http://schemas.microsoft.com/office/drawing/2014/main" id="{2DF4A103-ED28-4AA9-84DF-3EBEB7699508}"/>
              </a:ext>
            </a:extLst>
          </p:cNvPr>
          <p:cNvPicPr>
            <a:picLocks noChangeAspect="1"/>
          </p:cNvPicPr>
          <p:nvPr/>
        </p:nvPicPr>
        <p:blipFill>
          <a:blip r:embed="rId3"/>
          <a:stretch>
            <a:fillRect/>
          </a:stretch>
        </p:blipFill>
        <p:spPr>
          <a:xfrm>
            <a:off x="3456401" y="2901041"/>
            <a:ext cx="4651400" cy="2615340"/>
          </a:xfrm>
          <a:prstGeom prst="rect">
            <a:avLst/>
          </a:prstGeom>
        </p:spPr>
      </p:pic>
      <p:pic>
        <p:nvPicPr>
          <p:cNvPr id="11" name="Imagen 10" descr="Texto&#10;&#10;Descripción generada automáticamente">
            <a:extLst>
              <a:ext uri="{FF2B5EF4-FFF2-40B4-BE49-F238E27FC236}">
                <a16:creationId xmlns:a16="http://schemas.microsoft.com/office/drawing/2014/main" id="{B6B9AB63-453B-4C50-9926-5EAD9D2696A1}"/>
              </a:ext>
            </a:extLst>
          </p:cNvPr>
          <p:cNvPicPr>
            <a:picLocks noChangeAspect="1"/>
          </p:cNvPicPr>
          <p:nvPr/>
        </p:nvPicPr>
        <p:blipFill>
          <a:blip r:embed="rId4"/>
          <a:stretch>
            <a:fillRect/>
          </a:stretch>
        </p:blipFill>
        <p:spPr>
          <a:xfrm>
            <a:off x="118897" y="5463893"/>
            <a:ext cx="4812376" cy="861774"/>
          </a:xfrm>
          <a:prstGeom prst="rect">
            <a:avLst/>
          </a:prstGeom>
        </p:spPr>
      </p:pic>
      <p:sp>
        <p:nvSpPr>
          <p:cNvPr id="13" name="CuadroTexto 12">
            <a:extLst>
              <a:ext uri="{FF2B5EF4-FFF2-40B4-BE49-F238E27FC236}">
                <a16:creationId xmlns:a16="http://schemas.microsoft.com/office/drawing/2014/main" id="{9173EFD3-BFAA-43B6-8038-5BAA5162E8F6}"/>
              </a:ext>
            </a:extLst>
          </p:cNvPr>
          <p:cNvSpPr txBox="1"/>
          <p:nvPr/>
        </p:nvSpPr>
        <p:spPr>
          <a:xfrm>
            <a:off x="4931273" y="5463893"/>
            <a:ext cx="7195522" cy="861774"/>
          </a:xfrm>
          <a:prstGeom prst="rect">
            <a:avLst/>
          </a:prstGeom>
          <a:noFill/>
        </p:spPr>
        <p:txBody>
          <a:bodyPr wrap="square" rtlCol="0">
            <a:spAutoFit/>
          </a:bodyPr>
          <a:lstStyle/>
          <a:p>
            <a:r>
              <a:rPr lang="es-ES" sz="1000" i="1" dirty="0"/>
              <a:t>Este Grupo Operativo ha sido beneficiario de las ayudas destinadas a promover la cooperación innovadora mediante la constitución de grupos operativos de innovación y la realización de proyectos piloto innovadores en la producción primaria agrícola y ganadera, en el marco del Programa de Desarrollo Rural de Castilla-La Mancha para el período 2014-2020. Está cofinanciado en un 90% por Fondos FEADER, y el resto, por la Administración General de Estado en un 3% y por la Junta de Comunidades de Castilla-La Mancha en un 7 %, con un presupuesto de 156.808,41€.</a:t>
            </a:r>
          </a:p>
        </p:txBody>
      </p:sp>
      <p:sp>
        <p:nvSpPr>
          <p:cNvPr id="3" name="Marcador de número de diapositiva 2">
            <a:extLst>
              <a:ext uri="{FF2B5EF4-FFF2-40B4-BE49-F238E27FC236}">
                <a16:creationId xmlns:a16="http://schemas.microsoft.com/office/drawing/2014/main" id="{F8CE59EC-E2EF-0C4C-AEE3-6EDD1406207F}"/>
              </a:ext>
            </a:extLst>
          </p:cNvPr>
          <p:cNvSpPr>
            <a:spLocks noGrp="1"/>
          </p:cNvSpPr>
          <p:nvPr>
            <p:ph type="sldNum" sz="quarter" idx="12"/>
          </p:nvPr>
        </p:nvSpPr>
        <p:spPr/>
        <p:txBody>
          <a:bodyPr/>
          <a:lstStyle/>
          <a:p>
            <a:pPr rtl="0"/>
            <a:fld id="{B38049E5-7B53-4E85-8972-7D6C4BCE5BB9}" type="slidenum">
              <a:rPr lang="es-ES" noProof="0" smtClean="0"/>
              <a:t>28</a:t>
            </a:fld>
            <a:endParaRPr lang="es-ES" noProof="0" dirty="0"/>
          </a:p>
        </p:txBody>
      </p:sp>
    </p:spTree>
    <p:extLst>
      <p:ext uri="{BB962C8B-B14F-4D97-AF65-F5344CB8AC3E}">
        <p14:creationId xmlns:p14="http://schemas.microsoft.com/office/powerpoint/2010/main" val="329477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213945" y="458200"/>
            <a:ext cx="9601200" cy="720213"/>
          </a:xfrm>
        </p:spPr>
        <p:txBody>
          <a:bodyPr rtlCol="0"/>
          <a:lstStyle/>
          <a:p>
            <a:r>
              <a:rPr lang="es-ES_tradnl" sz="4400" b="1" dirty="0"/>
              <a:t>1. Análisis de la cadena de valor</a:t>
            </a:r>
            <a:endParaRPr lang="en-GB" sz="4400" b="1" dirty="0"/>
          </a:p>
        </p:txBody>
      </p:sp>
      <p:sp>
        <p:nvSpPr>
          <p:cNvPr id="9" name="Rectángulo 8">
            <a:extLst>
              <a:ext uri="{FF2B5EF4-FFF2-40B4-BE49-F238E27FC236}">
                <a16:creationId xmlns:a16="http://schemas.microsoft.com/office/drawing/2014/main" id="{9F8987D8-101A-E00F-3CBB-C9165B7D87ED}"/>
              </a:ext>
            </a:extLst>
          </p:cNvPr>
          <p:cNvSpPr/>
          <p:nvPr/>
        </p:nvSpPr>
        <p:spPr>
          <a:xfrm>
            <a:off x="897924" y="1760560"/>
            <a:ext cx="10516309" cy="446156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ysClr val="windowText" lastClr="000000"/>
                </a:solidFill>
              </a:rPr>
              <a:t>Caso de estudio</a:t>
            </a:r>
          </a:p>
          <a:p>
            <a:pPr algn="ctr"/>
            <a:endParaRPr lang="es-ES" sz="2800" b="1" dirty="0">
              <a:solidFill>
                <a:sysClr val="windowText" lastClr="000000"/>
              </a:solidFill>
            </a:endParaRPr>
          </a:p>
          <a:p>
            <a:pPr algn="ctr"/>
            <a:r>
              <a:rPr lang="es-ES" sz="2800" b="1" dirty="0">
                <a:solidFill>
                  <a:sysClr val="windowText" lastClr="000000"/>
                </a:solidFill>
              </a:rPr>
              <a:t>Finca de la Nava (RN-MN)</a:t>
            </a:r>
          </a:p>
          <a:p>
            <a:pPr algn="ctr"/>
            <a:endParaRPr lang="es-ES" b="1" dirty="0">
              <a:solidFill>
                <a:sysClr val="windowText" lastClr="000000"/>
              </a:solidFill>
            </a:endParaRPr>
          </a:p>
          <a:p>
            <a:pPr algn="ctr"/>
            <a:endParaRPr lang="es-ES" b="1" dirty="0">
              <a:solidFill>
                <a:sysClr val="windowText" lastClr="000000"/>
              </a:solidFill>
            </a:endParaRPr>
          </a:p>
          <a:p>
            <a:pPr algn="ctr"/>
            <a:r>
              <a:rPr lang="es-ES" sz="2400" dirty="0">
                <a:solidFill>
                  <a:schemeClr val="tx1"/>
                </a:solidFill>
              </a:rPr>
              <a:t>Programa GTE</a:t>
            </a:r>
          </a:p>
          <a:p>
            <a:pPr algn="ctr"/>
            <a:r>
              <a:rPr lang="es-ES" sz="2400" dirty="0">
                <a:solidFill>
                  <a:schemeClr val="tx1"/>
                </a:solidFill>
              </a:rPr>
              <a:t>RN-MN</a:t>
            </a:r>
          </a:p>
          <a:p>
            <a:pPr algn="ctr"/>
            <a:r>
              <a:rPr lang="es-ES" sz="2400" dirty="0">
                <a:solidFill>
                  <a:schemeClr val="tx1"/>
                </a:solidFill>
              </a:rPr>
              <a:t>2017-2023</a:t>
            </a:r>
          </a:p>
          <a:p>
            <a:pPr algn="ctr"/>
            <a:endParaRPr lang="es-ES" b="1" dirty="0">
              <a:solidFill>
                <a:sysClr val="windowText" lastClr="000000"/>
              </a:solidFill>
            </a:endParaRPr>
          </a:p>
        </p:txBody>
      </p:sp>
    </p:spTree>
    <p:extLst>
      <p:ext uri="{BB962C8B-B14F-4D97-AF65-F5344CB8AC3E}">
        <p14:creationId xmlns:p14="http://schemas.microsoft.com/office/powerpoint/2010/main" val="336957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AD11D58D-BFAF-1906-1FD2-B7BDF5C2F0AE}"/>
              </a:ext>
            </a:extLst>
          </p:cNvPr>
          <p:cNvGrpSpPr/>
          <p:nvPr/>
        </p:nvGrpSpPr>
        <p:grpSpPr>
          <a:xfrm>
            <a:off x="7326020" y="808087"/>
            <a:ext cx="2364129" cy="5241826"/>
            <a:chOff x="8777636" y="808087"/>
            <a:chExt cx="2364129" cy="5241826"/>
          </a:xfrm>
          <a:solidFill>
            <a:schemeClr val="accent2">
              <a:lumMod val="20000"/>
              <a:lumOff val="80000"/>
            </a:schemeClr>
          </a:solidFill>
        </p:grpSpPr>
        <p:sp>
          <p:nvSpPr>
            <p:cNvPr id="7" name="Rectángulo 6">
              <a:extLst>
                <a:ext uri="{FF2B5EF4-FFF2-40B4-BE49-F238E27FC236}">
                  <a16:creationId xmlns:a16="http://schemas.microsoft.com/office/drawing/2014/main" id="{17E14B12-4DCA-CF45-C753-C87E764A92F7}"/>
                </a:ext>
              </a:extLst>
            </p:cNvPr>
            <p:cNvSpPr/>
            <p:nvPr/>
          </p:nvSpPr>
          <p:spPr>
            <a:xfrm>
              <a:off x="8777636" y="808087"/>
              <a:ext cx="2364129" cy="524182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uadroTexto 11">
              <a:extLst>
                <a:ext uri="{FF2B5EF4-FFF2-40B4-BE49-F238E27FC236}">
                  <a16:creationId xmlns:a16="http://schemas.microsoft.com/office/drawing/2014/main" id="{400BFE32-250F-E69E-E269-6576855B2E13}"/>
                </a:ext>
              </a:extLst>
            </p:cNvPr>
            <p:cNvSpPr txBox="1"/>
            <p:nvPr/>
          </p:nvSpPr>
          <p:spPr>
            <a:xfrm>
              <a:off x="8970868" y="2953568"/>
              <a:ext cx="1954068" cy="881641"/>
            </a:xfrm>
            <a:prstGeom prst="rect">
              <a:avLst/>
            </a:prstGeom>
            <a:grpFill/>
            <a:ln>
              <a:solidFill>
                <a:srgbClr val="CC0000"/>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600" b="1" dirty="0">
                  <a:solidFill>
                    <a:schemeClr val="tx1"/>
                  </a:solidFill>
                  <a:latin typeface="Calibri" panose="020F0502020204030204" pitchFamily="34" charset="0"/>
                  <a:cs typeface="Calibri" panose="020F0502020204030204" pitchFamily="34" charset="0"/>
                </a:rPr>
                <a:t>Actividades </a:t>
              </a:r>
              <a:r>
                <a:rPr lang="es-ES" sz="1600" b="1" kern="1200" dirty="0">
                  <a:solidFill>
                    <a:schemeClr val="tx1"/>
                  </a:solidFill>
                  <a:latin typeface="Calibri" panose="020F0502020204030204" pitchFamily="34" charset="0"/>
                  <a:cs typeface="Calibri" panose="020F0502020204030204" pitchFamily="34" charset="0"/>
                </a:rPr>
                <a:t>Auxiliares</a:t>
              </a:r>
            </a:p>
          </p:txBody>
        </p:sp>
        <p:sp>
          <p:nvSpPr>
            <p:cNvPr id="15" name="CuadroTexto 14">
              <a:extLst>
                <a:ext uri="{FF2B5EF4-FFF2-40B4-BE49-F238E27FC236}">
                  <a16:creationId xmlns:a16="http://schemas.microsoft.com/office/drawing/2014/main" id="{B84A9C33-1F2B-A27D-B53B-1234F3D966E7}"/>
                </a:ext>
              </a:extLst>
            </p:cNvPr>
            <p:cNvSpPr txBox="1"/>
            <p:nvPr/>
          </p:nvSpPr>
          <p:spPr>
            <a:xfrm>
              <a:off x="9025896" y="3949563"/>
              <a:ext cx="1899040" cy="877847"/>
            </a:xfrm>
            <a:prstGeom prst="rect">
              <a:avLst/>
            </a:prstGeom>
            <a:grpFill/>
            <a:ln>
              <a:solidFill>
                <a:srgbClr val="CC0000"/>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600" b="1" kern="1200" dirty="0">
                  <a:solidFill>
                    <a:schemeClr val="tx1"/>
                  </a:solidFill>
                  <a:latin typeface="Calibri" panose="020F0502020204030204" pitchFamily="34" charset="0"/>
                  <a:cs typeface="Calibri" panose="020F0502020204030204" pitchFamily="34" charset="0"/>
                </a:rPr>
                <a:t>Actividades </a:t>
              </a:r>
              <a:r>
                <a:rPr lang="es-ES" sz="1600" b="1" dirty="0">
                  <a:solidFill>
                    <a:schemeClr val="tx1"/>
                  </a:solidFill>
                  <a:latin typeface="Calibri" panose="020F0502020204030204" pitchFamily="34" charset="0"/>
                  <a:cs typeface="Calibri" panose="020F0502020204030204" pitchFamily="34" charset="0"/>
                </a:rPr>
                <a:t>veterinarias de la explotación</a:t>
              </a:r>
              <a:endParaRPr lang="es-ES" sz="1600" b="1" kern="1200" dirty="0">
                <a:solidFill>
                  <a:schemeClr val="tx1"/>
                </a:solidFill>
                <a:latin typeface="Calibri" panose="020F0502020204030204" pitchFamily="34" charset="0"/>
                <a:cs typeface="Calibri" panose="020F0502020204030204" pitchFamily="34" charset="0"/>
              </a:endParaRPr>
            </a:p>
          </p:txBody>
        </p:sp>
        <p:sp>
          <p:nvSpPr>
            <p:cNvPr id="18" name="CuadroTexto 17">
              <a:extLst>
                <a:ext uri="{FF2B5EF4-FFF2-40B4-BE49-F238E27FC236}">
                  <a16:creationId xmlns:a16="http://schemas.microsoft.com/office/drawing/2014/main" id="{9EBD8E80-695C-7000-F0DF-77F297A2A6D3}"/>
                </a:ext>
              </a:extLst>
            </p:cNvPr>
            <p:cNvSpPr txBox="1"/>
            <p:nvPr/>
          </p:nvSpPr>
          <p:spPr>
            <a:xfrm>
              <a:off x="8930584" y="904213"/>
              <a:ext cx="1928528" cy="877848"/>
            </a:xfrm>
            <a:prstGeom prst="rect">
              <a:avLst/>
            </a:prstGeom>
            <a:grpFill/>
            <a:ln>
              <a:solidFill>
                <a:srgbClr val="CC0000"/>
              </a:solidFill>
            </a:ln>
            <a:scene3d>
              <a:camera prst="orthographicFront"/>
              <a:lightRig rig="flat" dir="t"/>
            </a:scene3d>
          </p:spPr>
          <p:style>
            <a:lnRef idx="0">
              <a:schemeClr val="accent6"/>
            </a:lnRef>
            <a:fillRef idx="3">
              <a:schemeClr val="accent6"/>
            </a:fillRef>
            <a:effectRef idx="3">
              <a:schemeClr val="accent6"/>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600" b="1" kern="1200" dirty="0">
                  <a:solidFill>
                    <a:schemeClr val="tx1"/>
                  </a:solidFill>
                  <a:latin typeface="Calibri" panose="020F0502020204030204" pitchFamily="34" charset="0"/>
                  <a:cs typeface="Calibri" panose="020F0502020204030204" pitchFamily="34" charset="0"/>
                </a:rPr>
                <a:t>Actividades principales de la actividad diaria</a:t>
              </a:r>
            </a:p>
          </p:txBody>
        </p:sp>
        <p:sp>
          <p:nvSpPr>
            <p:cNvPr id="21" name="CuadroTexto 20">
              <a:extLst>
                <a:ext uri="{FF2B5EF4-FFF2-40B4-BE49-F238E27FC236}">
                  <a16:creationId xmlns:a16="http://schemas.microsoft.com/office/drawing/2014/main" id="{05E88A2B-F611-EE6F-BE6A-46971F79C575}"/>
                </a:ext>
              </a:extLst>
            </p:cNvPr>
            <p:cNvSpPr txBox="1"/>
            <p:nvPr/>
          </p:nvSpPr>
          <p:spPr>
            <a:xfrm>
              <a:off x="8960071" y="1957572"/>
              <a:ext cx="1899041" cy="881642"/>
            </a:xfrm>
            <a:prstGeom prst="rect">
              <a:avLst/>
            </a:prstGeom>
            <a:grpFill/>
            <a:ln>
              <a:solidFill>
                <a:srgbClr val="CC0000"/>
              </a:solidFill>
            </a:ln>
            <a:scene3d>
              <a:camera prst="orthographicFront"/>
              <a:lightRig rig="flat" dir="t"/>
            </a:scene3d>
          </p:spPr>
          <p:style>
            <a:lnRef idx="0">
              <a:schemeClr val="accent6"/>
            </a:lnRef>
            <a:fillRef idx="3">
              <a:schemeClr val="accent6"/>
            </a:fillRef>
            <a:effectRef idx="3">
              <a:schemeClr val="accent6"/>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600" b="1" kern="1200" dirty="0">
                  <a:solidFill>
                    <a:schemeClr val="tx1"/>
                  </a:solidFill>
                  <a:latin typeface="Calibri" panose="020F0502020204030204" pitchFamily="34" charset="0"/>
                  <a:cs typeface="Calibri" panose="020F0502020204030204" pitchFamily="34" charset="0"/>
                </a:rPr>
                <a:t>Actividades </a:t>
              </a:r>
              <a:r>
                <a:rPr lang="es-ES" sz="1600" b="1" dirty="0">
                  <a:solidFill>
                    <a:schemeClr val="tx1"/>
                  </a:solidFill>
                  <a:latin typeface="Calibri" panose="020F0502020204030204" pitchFamily="34" charset="0"/>
                  <a:cs typeface="Calibri" panose="020F0502020204030204" pitchFamily="34" charset="0"/>
                </a:rPr>
                <a:t>técnicas del</a:t>
              </a:r>
              <a:r>
                <a:rPr lang="es-ES" sz="1600" b="1" kern="1200" dirty="0">
                  <a:solidFill>
                    <a:schemeClr val="tx1"/>
                  </a:solidFill>
                  <a:latin typeface="Calibri" panose="020F0502020204030204" pitchFamily="34" charset="0"/>
                  <a:cs typeface="Calibri" panose="020F0502020204030204" pitchFamily="34" charset="0"/>
                </a:rPr>
                <a:t> Programa de Cría</a:t>
              </a:r>
            </a:p>
          </p:txBody>
        </p:sp>
        <p:sp>
          <p:nvSpPr>
            <p:cNvPr id="22" name="CuadroTexto 21">
              <a:extLst>
                <a:ext uri="{FF2B5EF4-FFF2-40B4-BE49-F238E27FC236}">
                  <a16:creationId xmlns:a16="http://schemas.microsoft.com/office/drawing/2014/main" id="{548B32E9-96E7-AAD4-57DF-AAA9FB113F1D}"/>
                </a:ext>
              </a:extLst>
            </p:cNvPr>
            <p:cNvSpPr txBox="1"/>
            <p:nvPr/>
          </p:nvSpPr>
          <p:spPr>
            <a:xfrm>
              <a:off x="9039858" y="4933261"/>
              <a:ext cx="1885078" cy="883107"/>
            </a:xfrm>
            <a:prstGeom prst="rect">
              <a:avLst/>
            </a:prstGeom>
            <a:grpFill/>
            <a:ln>
              <a:solidFill>
                <a:srgbClr val="CC0000"/>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600" b="1" kern="1200" dirty="0">
                  <a:solidFill>
                    <a:schemeClr val="tx1"/>
                  </a:solidFill>
                  <a:latin typeface="Calibri" panose="020F0502020204030204" pitchFamily="34" charset="0"/>
                  <a:cs typeface="Calibri" panose="020F0502020204030204" pitchFamily="34" charset="0"/>
                </a:rPr>
                <a:t>Actividades de venta y administración</a:t>
              </a:r>
            </a:p>
          </p:txBody>
        </p:sp>
      </p:grpSp>
      <p:sp>
        <p:nvSpPr>
          <p:cNvPr id="24" name="Elipse 23">
            <a:extLst>
              <a:ext uri="{FF2B5EF4-FFF2-40B4-BE49-F238E27FC236}">
                <a16:creationId xmlns:a16="http://schemas.microsoft.com/office/drawing/2014/main" id="{099B0AB6-453D-E81D-BBDD-9CE32865F655}"/>
              </a:ext>
            </a:extLst>
          </p:cNvPr>
          <p:cNvSpPr/>
          <p:nvPr/>
        </p:nvSpPr>
        <p:spPr>
          <a:xfrm>
            <a:off x="2848789" y="872130"/>
            <a:ext cx="1912233" cy="1590306"/>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Claves de reparto</a:t>
            </a:r>
          </a:p>
        </p:txBody>
      </p:sp>
      <p:sp>
        <p:nvSpPr>
          <p:cNvPr id="26" name="Flecha: hacia abajo 51">
            <a:extLst>
              <a:ext uri="{FF2B5EF4-FFF2-40B4-BE49-F238E27FC236}">
                <a16:creationId xmlns:a16="http://schemas.microsoft.com/office/drawing/2014/main" id="{97399553-DE1E-2923-FEE7-FE1541A5D0EC}"/>
              </a:ext>
            </a:extLst>
          </p:cNvPr>
          <p:cNvSpPr/>
          <p:nvPr/>
        </p:nvSpPr>
        <p:spPr>
          <a:xfrm rot="16200000">
            <a:off x="2350566" y="1325817"/>
            <a:ext cx="484632" cy="5664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9" name="Rectángulo 48">
            <a:extLst>
              <a:ext uri="{FF2B5EF4-FFF2-40B4-BE49-F238E27FC236}">
                <a16:creationId xmlns:a16="http://schemas.microsoft.com/office/drawing/2014/main" id="{45482136-1E12-B441-74F0-8764C7D9991F}"/>
              </a:ext>
            </a:extLst>
          </p:cNvPr>
          <p:cNvSpPr/>
          <p:nvPr/>
        </p:nvSpPr>
        <p:spPr>
          <a:xfrm>
            <a:off x="4857139" y="982867"/>
            <a:ext cx="1458738" cy="537408"/>
          </a:xfrm>
          <a:prstGeom prst="rect">
            <a:avLst/>
          </a:prstGeom>
          <a:solidFill>
            <a:schemeClr val="accent4">
              <a:lumMod val="20000"/>
              <a:lumOff val="80000"/>
            </a:schemeClr>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Directos a las actividades</a:t>
            </a:r>
          </a:p>
        </p:txBody>
      </p:sp>
      <p:sp>
        <p:nvSpPr>
          <p:cNvPr id="50" name="Rectángulo 49">
            <a:extLst>
              <a:ext uri="{FF2B5EF4-FFF2-40B4-BE49-F238E27FC236}">
                <a16:creationId xmlns:a16="http://schemas.microsoft.com/office/drawing/2014/main" id="{1C7CDA56-41FA-05FE-A144-E2142FB59DC5}"/>
              </a:ext>
            </a:extLst>
          </p:cNvPr>
          <p:cNvSpPr/>
          <p:nvPr/>
        </p:nvSpPr>
        <p:spPr>
          <a:xfrm>
            <a:off x="4857139" y="1680540"/>
            <a:ext cx="1447569" cy="537408"/>
          </a:xfrm>
          <a:prstGeom prst="rect">
            <a:avLst/>
          </a:prstGeom>
          <a:solidFill>
            <a:schemeClr val="accent4">
              <a:lumMod val="20000"/>
              <a:lumOff val="80000"/>
            </a:schemeClr>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Indirectos a las actividades</a:t>
            </a:r>
          </a:p>
        </p:txBody>
      </p:sp>
      <p:sp>
        <p:nvSpPr>
          <p:cNvPr id="2" name="CuadroTexto 1">
            <a:extLst>
              <a:ext uri="{FF2B5EF4-FFF2-40B4-BE49-F238E27FC236}">
                <a16:creationId xmlns:a16="http://schemas.microsoft.com/office/drawing/2014/main" id="{D1CACB2E-9B36-9DCF-F711-61F8502F5D92}"/>
              </a:ext>
            </a:extLst>
          </p:cNvPr>
          <p:cNvSpPr txBox="1"/>
          <p:nvPr/>
        </p:nvSpPr>
        <p:spPr>
          <a:xfrm>
            <a:off x="245119" y="75298"/>
            <a:ext cx="2123927" cy="307777"/>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b="1" dirty="0"/>
              <a:t>Metodología ABC</a:t>
            </a:r>
          </a:p>
        </p:txBody>
      </p:sp>
      <p:pic>
        <p:nvPicPr>
          <p:cNvPr id="4" name="Imagen 3">
            <a:extLst>
              <a:ext uri="{FF2B5EF4-FFF2-40B4-BE49-F238E27FC236}">
                <a16:creationId xmlns:a16="http://schemas.microsoft.com/office/drawing/2014/main" id="{A92666FE-40B5-68EC-EB49-CB6039DF983A}"/>
              </a:ext>
            </a:extLst>
          </p:cNvPr>
          <p:cNvPicPr>
            <a:picLocks noChangeAspect="1"/>
          </p:cNvPicPr>
          <p:nvPr/>
        </p:nvPicPr>
        <p:blipFill>
          <a:blip r:embed="rId2"/>
          <a:stretch>
            <a:fillRect/>
          </a:stretch>
        </p:blipFill>
        <p:spPr>
          <a:xfrm>
            <a:off x="-56034" y="1089175"/>
            <a:ext cx="2364697" cy="1388790"/>
          </a:xfrm>
          <a:prstGeom prst="rect">
            <a:avLst/>
          </a:prstGeom>
        </p:spPr>
      </p:pic>
      <p:sp>
        <p:nvSpPr>
          <p:cNvPr id="6" name="Rectángulo 5">
            <a:extLst>
              <a:ext uri="{FF2B5EF4-FFF2-40B4-BE49-F238E27FC236}">
                <a16:creationId xmlns:a16="http://schemas.microsoft.com/office/drawing/2014/main" id="{F383218C-A098-FA3A-F60E-1C97F567B000}"/>
              </a:ext>
            </a:extLst>
          </p:cNvPr>
          <p:cNvSpPr/>
          <p:nvPr/>
        </p:nvSpPr>
        <p:spPr>
          <a:xfrm>
            <a:off x="3496480" y="133466"/>
            <a:ext cx="7362632" cy="537408"/>
          </a:xfrm>
          <a:prstGeom prst="rect">
            <a:avLst/>
          </a:prstGeom>
          <a:solidFill>
            <a:schemeClr val="accent4">
              <a:lumMod val="20000"/>
              <a:lumOff val="80000"/>
            </a:schemeClr>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Calibri" panose="020F0502020204030204" pitchFamily="34" charset="0"/>
                <a:cs typeface="Calibri" panose="020F0502020204030204" pitchFamily="34" charset="0"/>
              </a:rPr>
              <a:t>REPARTO PRIMARIO</a:t>
            </a:r>
          </a:p>
        </p:txBody>
      </p:sp>
      <p:cxnSp>
        <p:nvCxnSpPr>
          <p:cNvPr id="10" name="Conector angular 9">
            <a:extLst>
              <a:ext uri="{FF2B5EF4-FFF2-40B4-BE49-F238E27FC236}">
                <a16:creationId xmlns:a16="http://schemas.microsoft.com/office/drawing/2014/main" id="{2C2F9511-DD82-C36A-7217-2287682CB066}"/>
              </a:ext>
            </a:extLst>
          </p:cNvPr>
          <p:cNvCxnSpPr>
            <a:cxnSpLocks/>
          </p:cNvCxnSpPr>
          <p:nvPr/>
        </p:nvCxnSpPr>
        <p:spPr>
          <a:xfrm>
            <a:off x="6315877" y="1287242"/>
            <a:ext cx="879202" cy="35471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a:extLst>
              <a:ext uri="{FF2B5EF4-FFF2-40B4-BE49-F238E27FC236}">
                <a16:creationId xmlns:a16="http://schemas.microsoft.com/office/drawing/2014/main" id="{0E93EADD-8E2F-0853-69A4-DF3A1583742B}"/>
              </a:ext>
            </a:extLst>
          </p:cNvPr>
          <p:cNvCxnSpPr>
            <a:cxnSpLocks/>
          </p:cNvCxnSpPr>
          <p:nvPr/>
        </p:nvCxnSpPr>
        <p:spPr>
          <a:xfrm>
            <a:off x="6380482" y="1928676"/>
            <a:ext cx="972450" cy="33386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C4D2336F-A5A1-4FE7-EF5A-FAD709E61755}"/>
              </a:ext>
            </a:extLst>
          </p:cNvPr>
          <p:cNvCxnSpPr>
            <a:cxnSpLocks/>
          </p:cNvCxnSpPr>
          <p:nvPr/>
        </p:nvCxnSpPr>
        <p:spPr>
          <a:xfrm rot="10800000">
            <a:off x="6477184" y="3030519"/>
            <a:ext cx="1833822" cy="440439"/>
          </a:xfrm>
          <a:prstGeom prst="bentConnector3">
            <a:avLst>
              <a:gd name="adj1" fmla="val 50000"/>
            </a:avLst>
          </a:prstGeom>
          <a:ln w="38100">
            <a:solidFill>
              <a:srgbClr val="73FEFF"/>
            </a:solidFill>
            <a:tailEnd type="triangle"/>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2C17E78A-CE30-6FC6-CD8F-AA529C6E4397}"/>
              </a:ext>
            </a:extLst>
          </p:cNvPr>
          <p:cNvSpPr/>
          <p:nvPr/>
        </p:nvSpPr>
        <p:spPr>
          <a:xfrm>
            <a:off x="3134631" y="4895684"/>
            <a:ext cx="1950641" cy="949079"/>
          </a:xfrm>
          <a:prstGeom prst="rect">
            <a:avLst/>
          </a:prstGeom>
          <a:solidFill>
            <a:schemeClr val="accent4">
              <a:lumMod val="20000"/>
              <a:lumOff val="80000"/>
            </a:schemeClr>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Coste PRODUCCIÓN TERMINADA</a:t>
            </a:r>
          </a:p>
        </p:txBody>
      </p:sp>
      <p:sp>
        <p:nvSpPr>
          <p:cNvPr id="93" name="Rectángulo 92">
            <a:extLst>
              <a:ext uri="{FF2B5EF4-FFF2-40B4-BE49-F238E27FC236}">
                <a16:creationId xmlns:a16="http://schemas.microsoft.com/office/drawing/2014/main" id="{028DC76C-202C-2486-3371-F3087ABE64DE}"/>
              </a:ext>
            </a:extLst>
          </p:cNvPr>
          <p:cNvSpPr/>
          <p:nvPr/>
        </p:nvSpPr>
        <p:spPr>
          <a:xfrm>
            <a:off x="1590262" y="2681353"/>
            <a:ext cx="4858338" cy="537408"/>
          </a:xfrm>
          <a:prstGeom prst="rect">
            <a:avLst/>
          </a:prstGeom>
          <a:solidFill>
            <a:schemeClr val="accent2"/>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Calibri" panose="020F0502020204030204" pitchFamily="34" charset="0"/>
                <a:cs typeface="Calibri" panose="020F0502020204030204" pitchFamily="34" charset="0"/>
              </a:rPr>
              <a:t>REPARTO SECUNDARIO</a:t>
            </a:r>
          </a:p>
        </p:txBody>
      </p:sp>
      <p:sp>
        <p:nvSpPr>
          <p:cNvPr id="98" name="Abrir llave 97">
            <a:extLst>
              <a:ext uri="{FF2B5EF4-FFF2-40B4-BE49-F238E27FC236}">
                <a16:creationId xmlns:a16="http://schemas.microsoft.com/office/drawing/2014/main" id="{45070FC4-277B-87EC-9B3C-C0D6BAF296FF}"/>
              </a:ext>
            </a:extLst>
          </p:cNvPr>
          <p:cNvSpPr/>
          <p:nvPr/>
        </p:nvSpPr>
        <p:spPr>
          <a:xfrm rot="16200000">
            <a:off x="3864383" y="2071730"/>
            <a:ext cx="288234" cy="502798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04" name="Grupo 103">
            <a:extLst>
              <a:ext uri="{FF2B5EF4-FFF2-40B4-BE49-F238E27FC236}">
                <a16:creationId xmlns:a16="http://schemas.microsoft.com/office/drawing/2014/main" id="{1C9A20E7-5262-34CD-1D38-993E67DABF4F}"/>
              </a:ext>
            </a:extLst>
          </p:cNvPr>
          <p:cNvGrpSpPr/>
          <p:nvPr/>
        </p:nvGrpSpPr>
        <p:grpSpPr>
          <a:xfrm>
            <a:off x="146096" y="1641956"/>
            <a:ext cx="2695548" cy="4338724"/>
            <a:chOff x="146096" y="1641956"/>
            <a:chExt cx="2695548" cy="4338724"/>
          </a:xfrm>
        </p:grpSpPr>
        <p:sp>
          <p:nvSpPr>
            <p:cNvPr id="54" name="Rectángulo 53">
              <a:extLst>
                <a:ext uri="{FF2B5EF4-FFF2-40B4-BE49-F238E27FC236}">
                  <a16:creationId xmlns:a16="http://schemas.microsoft.com/office/drawing/2014/main" id="{23FCB593-936F-49C6-4520-94EC2374557A}"/>
                </a:ext>
              </a:extLst>
            </p:cNvPr>
            <p:cNvSpPr/>
            <p:nvPr/>
          </p:nvSpPr>
          <p:spPr>
            <a:xfrm>
              <a:off x="146096" y="4840583"/>
              <a:ext cx="2615234" cy="1140097"/>
            </a:xfrm>
            <a:prstGeom prst="rect">
              <a:avLst/>
            </a:prstGeom>
            <a:solidFill>
              <a:schemeClr val="tx2">
                <a:lumMod val="10000"/>
                <a:lumOff val="90000"/>
              </a:schemeClr>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HORAS DE TRABAJO</a:t>
              </a:r>
            </a:p>
            <a:p>
              <a:pPr algn="ctr"/>
              <a:r>
                <a:rPr lang="es-ES" sz="1400" b="1" dirty="0">
                  <a:solidFill>
                    <a:schemeClr val="tx1"/>
                  </a:solidFill>
                </a:rPr>
                <a:t>HORAS FUNCIONAMIENTO </a:t>
              </a:r>
            </a:p>
            <a:p>
              <a:pPr algn="ctr"/>
              <a:r>
                <a:rPr lang="es-ES" sz="1400" b="1" dirty="0" err="1">
                  <a:solidFill>
                    <a:schemeClr val="tx1"/>
                  </a:solidFill>
                </a:rPr>
                <a:t>TMs</a:t>
              </a:r>
              <a:r>
                <a:rPr lang="es-ES" sz="1400" b="1" dirty="0">
                  <a:solidFill>
                    <a:schemeClr val="tx1"/>
                  </a:solidFill>
                </a:rPr>
                <a:t> ALIMENTO</a:t>
              </a:r>
            </a:p>
            <a:p>
              <a:pPr algn="ctr"/>
              <a:r>
                <a:rPr lang="es-ES" sz="1400" b="1" dirty="0" err="1">
                  <a:solidFill>
                    <a:schemeClr val="tx1"/>
                  </a:solidFill>
                </a:rPr>
                <a:t>KWs</a:t>
              </a:r>
              <a:r>
                <a:rPr lang="es-ES" sz="1400" b="1" dirty="0">
                  <a:solidFill>
                    <a:schemeClr val="tx1"/>
                  </a:solidFill>
                </a:rPr>
                <a:t> FUNCIONAMIENTO</a:t>
              </a:r>
            </a:p>
            <a:p>
              <a:pPr algn="ctr"/>
              <a:r>
                <a:rPr lang="es-ES" sz="1400" b="1" dirty="0">
                  <a:solidFill>
                    <a:schemeClr val="tx1"/>
                  </a:solidFill>
                </a:rPr>
                <a:t>¿?</a:t>
              </a:r>
            </a:p>
          </p:txBody>
        </p:sp>
        <p:cxnSp>
          <p:nvCxnSpPr>
            <p:cNvPr id="100" name="Conector angular 99">
              <a:extLst>
                <a:ext uri="{FF2B5EF4-FFF2-40B4-BE49-F238E27FC236}">
                  <a16:creationId xmlns:a16="http://schemas.microsoft.com/office/drawing/2014/main" id="{16358663-A882-18CA-7D6A-2817BAD1A482}"/>
                </a:ext>
              </a:extLst>
            </p:cNvPr>
            <p:cNvCxnSpPr>
              <a:cxnSpLocks/>
            </p:cNvCxnSpPr>
            <p:nvPr/>
          </p:nvCxnSpPr>
          <p:spPr>
            <a:xfrm rot="5400000">
              <a:off x="26328" y="1997981"/>
              <a:ext cx="3171341" cy="2459291"/>
            </a:xfrm>
            <a:prstGeom prst="bentConnector3">
              <a:avLst>
                <a:gd name="adj1" fmla="val 2336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 name="Rectángulo 2">
            <a:extLst>
              <a:ext uri="{FF2B5EF4-FFF2-40B4-BE49-F238E27FC236}">
                <a16:creationId xmlns:a16="http://schemas.microsoft.com/office/drawing/2014/main" id="{A1DEDA4B-0FE8-03FE-C8BC-0E999E8A89CD}"/>
              </a:ext>
            </a:extLst>
          </p:cNvPr>
          <p:cNvSpPr/>
          <p:nvPr/>
        </p:nvSpPr>
        <p:spPr>
          <a:xfrm>
            <a:off x="1568401" y="3420440"/>
            <a:ext cx="4880199" cy="949079"/>
          </a:xfrm>
          <a:prstGeom prst="rect">
            <a:avLst/>
          </a:prstGeom>
          <a:solidFill>
            <a:schemeClr val="accent4">
              <a:lumMod val="20000"/>
              <a:lumOff val="80000"/>
            </a:schemeClr>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COSTE TOTAL DE LAS ACTIVIDADES</a:t>
            </a:r>
          </a:p>
        </p:txBody>
      </p:sp>
      <p:sp>
        <p:nvSpPr>
          <p:cNvPr id="5" name="Flecha: hacia abajo 51">
            <a:extLst>
              <a:ext uri="{FF2B5EF4-FFF2-40B4-BE49-F238E27FC236}">
                <a16:creationId xmlns:a16="http://schemas.microsoft.com/office/drawing/2014/main" id="{EB1FF9F3-8908-49A7-EA1E-E27173AEFFB3}"/>
              </a:ext>
            </a:extLst>
          </p:cNvPr>
          <p:cNvSpPr/>
          <p:nvPr/>
        </p:nvSpPr>
        <p:spPr>
          <a:xfrm>
            <a:off x="3634241" y="3208580"/>
            <a:ext cx="338961" cy="30963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Tree>
    <p:extLst>
      <p:ext uri="{BB962C8B-B14F-4D97-AF65-F5344CB8AC3E}">
        <p14:creationId xmlns:p14="http://schemas.microsoft.com/office/powerpoint/2010/main" val="186424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1213945" y="458200"/>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3200" b="1" dirty="0"/>
              <a:t>1. Análisis de la cadena de valor</a:t>
            </a:r>
            <a:endParaRPr lang="en-GB" sz="3200" b="1" dirty="0"/>
          </a:p>
        </p:txBody>
      </p:sp>
      <p:graphicFrame>
        <p:nvGraphicFramePr>
          <p:cNvPr id="2" name="Gráfico 1">
            <a:extLst>
              <a:ext uri="{FF2B5EF4-FFF2-40B4-BE49-F238E27FC236}">
                <a16:creationId xmlns:a16="http://schemas.microsoft.com/office/drawing/2014/main" id="{74EC85D4-8478-6A23-F297-A41A1C40C811}"/>
              </a:ext>
            </a:extLst>
          </p:cNvPr>
          <p:cNvGraphicFramePr>
            <a:graphicFrameLocks/>
          </p:cNvGraphicFramePr>
          <p:nvPr>
            <p:extLst>
              <p:ext uri="{D42A27DB-BD31-4B8C-83A1-F6EECF244321}">
                <p14:modId xmlns:p14="http://schemas.microsoft.com/office/powerpoint/2010/main" val="862912063"/>
              </p:ext>
            </p:extLst>
          </p:nvPr>
        </p:nvGraphicFramePr>
        <p:xfrm>
          <a:off x="1083733" y="1540933"/>
          <a:ext cx="10464800" cy="4334934"/>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2">
            <a:extLst>
              <a:ext uri="{FF2B5EF4-FFF2-40B4-BE49-F238E27FC236}">
                <a16:creationId xmlns:a16="http://schemas.microsoft.com/office/drawing/2014/main" id="{03926383-252F-C24A-77F6-73FFF4868CFD}"/>
              </a:ext>
            </a:extLst>
          </p:cNvPr>
          <p:cNvSpPr>
            <a:spLocks noGrp="1"/>
          </p:cNvSpPr>
          <p:nvPr>
            <p:ph type="sldNum" sz="quarter" idx="12"/>
          </p:nvPr>
        </p:nvSpPr>
        <p:spPr/>
        <p:txBody>
          <a:bodyPr/>
          <a:lstStyle/>
          <a:p>
            <a:pPr rtl="0"/>
            <a:fld id="{B38049E5-7B53-4E85-8972-7D6C4BCE5BB9}" type="slidenum">
              <a:rPr lang="es-ES" noProof="0" smtClean="0"/>
              <a:t>5</a:t>
            </a:fld>
            <a:endParaRPr lang="es-ES" noProof="0" dirty="0"/>
          </a:p>
        </p:txBody>
      </p:sp>
    </p:spTree>
    <p:extLst>
      <p:ext uri="{BB962C8B-B14F-4D97-AF65-F5344CB8AC3E}">
        <p14:creationId xmlns:p14="http://schemas.microsoft.com/office/powerpoint/2010/main" val="90424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432B9A-96E2-D8F3-94B3-C93B403B87E4}"/>
              </a:ext>
            </a:extLst>
          </p:cNvPr>
          <p:cNvSpPr txBox="1">
            <a:spLocks/>
          </p:cNvSpPr>
          <p:nvPr/>
        </p:nvSpPr>
        <p:spPr>
          <a:xfrm>
            <a:off x="1213945" y="458200"/>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3200" b="1" dirty="0"/>
              <a:t>1. Análisis de la cadena de valor</a:t>
            </a:r>
            <a:endParaRPr lang="en-GB" sz="3200" b="1" dirty="0"/>
          </a:p>
        </p:txBody>
      </p:sp>
      <p:sp>
        <p:nvSpPr>
          <p:cNvPr id="5" name="Marcador de número de diapositiva 4">
            <a:extLst>
              <a:ext uri="{FF2B5EF4-FFF2-40B4-BE49-F238E27FC236}">
                <a16:creationId xmlns:a16="http://schemas.microsoft.com/office/drawing/2014/main" id="{90D07C7D-0722-CFD9-9A56-912965BDCEA4}"/>
              </a:ext>
            </a:extLst>
          </p:cNvPr>
          <p:cNvSpPr>
            <a:spLocks noGrp="1"/>
          </p:cNvSpPr>
          <p:nvPr>
            <p:ph type="sldNum" sz="quarter" idx="12"/>
          </p:nvPr>
        </p:nvSpPr>
        <p:spPr/>
        <p:txBody>
          <a:bodyPr/>
          <a:lstStyle/>
          <a:p>
            <a:pPr rtl="0"/>
            <a:fld id="{B38049E5-7B53-4E85-8972-7D6C4BCE5BB9}" type="slidenum">
              <a:rPr lang="es-ES" noProof="0" smtClean="0"/>
              <a:t>6</a:t>
            </a:fld>
            <a:endParaRPr lang="es-ES" noProof="0" dirty="0"/>
          </a:p>
        </p:txBody>
      </p:sp>
      <p:graphicFrame>
        <p:nvGraphicFramePr>
          <p:cNvPr id="2" name="Gráfico 1">
            <a:extLst>
              <a:ext uri="{FF2B5EF4-FFF2-40B4-BE49-F238E27FC236}">
                <a16:creationId xmlns:a16="http://schemas.microsoft.com/office/drawing/2014/main" id="{92965126-6F0F-8E83-0033-BA1FB6A0E79E}"/>
              </a:ext>
            </a:extLst>
          </p:cNvPr>
          <p:cNvGraphicFramePr>
            <a:graphicFrameLocks/>
          </p:cNvGraphicFramePr>
          <p:nvPr>
            <p:extLst>
              <p:ext uri="{D42A27DB-BD31-4B8C-83A1-F6EECF244321}">
                <p14:modId xmlns:p14="http://schemas.microsoft.com/office/powerpoint/2010/main" val="1824447595"/>
              </p:ext>
            </p:extLst>
          </p:nvPr>
        </p:nvGraphicFramePr>
        <p:xfrm>
          <a:off x="1171575" y="1308100"/>
          <a:ext cx="10164640" cy="4658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765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90D07C7D-0722-CFD9-9A56-912965BDCEA4}"/>
              </a:ext>
            </a:extLst>
          </p:cNvPr>
          <p:cNvSpPr>
            <a:spLocks noGrp="1"/>
          </p:cNvSpPr>
          <p:nvPr>
            <p:ph type="sldNum" sz="quarter" idx="12"/>
          </p:nvPr>
        </p:nvSpPr>
        <p:spPr/>
        <p:txBody>
          <a:bodyPr/>
          <a:lstStyle/>
          <a:p>
            <a:pPr rtl="0"/>
            <a:fld id="{B38049E5-7B53-4E85-8972-7D6C4BCE5BB9}" type="slidenum">
              <a:rPr lang="es-ES" noProof="0" smtClean="0"/>
              <a:t>7</a:t>
            </a:fld>
            <a:endParaRPr lang="es-ES" noProof="0" dirty="0"/>
          </a:p>
        </p:txBody>
      </p:sp>
      <p:graphicFrame>
        <p:nvGraphicFramePr>
          <p:cNvPr id="2" name="Gráfico 1">
            <a:extLst>
              <a:ext uri="{FF2B5EF4-FFF2-40B4-BE49-F238E27FC236}">
                <a16:creationId xmlns:a16="http://schemas.microsoft.com/office/drawing/2014/main" id="{DC829838-6A92-AA5E-CB3D-D805C447FCFD}"/>
              </a:ext>
            </a:extLst>
          </p:cNvPr>
          <p:cNvGraphicFramePr>
            <a:graphicFrameLocks/>
          </p:cNvGraphicFramePr>
          <p:nvPr>
            <p:extLst>
              <p:ext uri="{D42A27DB-BD31-4B8C-83A1-F6EECF244321}">
                <p14:modId xmlns:p14="http://schemas.microsoft.com/office/powerpoint/2010/main" val="3503780457"/>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464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1153A63-B2FC-3544-CBB7-FEA5CE27BD54}"/>
              </a:ext>
            </a:extLst>
          </p:cNvPr>
          <p:cNvSpPr txBox="1">
            <a:spLocks/>
          </p:cNvSpPr>
          <p:nvPr/>
        </p:nvSpPr>
        <p:spPr>
          <a:xfrm>
            <a:off x="801414" y="319683"/>
            <a:ext cx="10589172" cy="55079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_tradnl" sz="3200" b="1" dirty="0"/>
              <a:t>1. Análisis de la cadena de valor</a:t>
            </a:r>
            <a:endParaRPr lang="en-GB" sz="3200" b="1" dirty="0"/>
          </a:p>
        </p:txBody>
      </p:sp>
      <p:sp>
        <p:nvSpPr>
          <p:cNvPr id="5" name="Marcador de número de diapositiva 4">
            <a:extLst>
              <a:ext uri="{FF2B5EF4-FFF2-40B4-BE49-F238E27FC236}">
                <a16:creationId xmlns:a16="http://schemas.microsoft.com/office/drawing/2014/main" id="{F09167AC-7EC5-E110-413B-50FBA7B4A77A}"/>
              </a:ext>
            </a:extLst>
          </p:cNvPr>
          <p:cNvSpPr>
            <a:spLocks noGrp="1"/>
          </p:cNvSpPr>
          <p:nvPr>
            <p:ph type="sldNum" sz="quarter" idx="12"/>
          </p:nvPr>
        </p:nvSpPr>
        <p:spPr/>
        <p:txBody>
          <a:bodyPr/>
          <a:lstStyle/>
          <a:p>
            <a:pPr rtl="0"/>
            <a:fld id="{B38049E5-7B53-4E85-8972-7D6C4BCE5BB9}" type="slidenum">
              <a:rPr lang="es-ES" noProof="0" smtClean="0"/>
              <a:t>8</a:t>
            </a:fld>
            <a:endParaRPr lang="es-ES" noProof="0" dirty="0"/>
          </a:p>
        </p:txBody>
      </p:sp>
      <p:graphicFrame>
        <p:nvGraphicFramePr>
          <p:cNvPr id="6" name="Gráfico 5">
            <a:extLst>
              <a:ext uri="{FF2B5EF4-FFF2-40B4-BE49-F238E27FC236}">
                <a16:creationId xmlns:a16="http://schemas.microsoft.com/office/drawing/2014/main" id="{7CF69B89-A1ED-43F6-972D-DF46A03CAB6B}"/>
              </a:ext>
            </a:extLst>
          </p:cNvPr>
          <p:cNvGraphicFramePr>
            <a:graphicFrameLocks/>
          </p:cNvGraphicFramePr>
          <p:nvPr>
            <p:extLst>
              <p:ext uri="{D42A27DB-BD31-4B8C-83A1-F6EECF244321}">
                <p14:modId xmlns:p14="http://schemas.microsoft.com/office/powerpoint/2010/main" val="2908294340"/>
              </p:ext>
            </p:extLst>
          </p:nvPr>
        </p:nvGraphicFramePr>
        <p:xfrm>
          <a:off x="1209674" y="1395663"/>
          <a:ext cx="8728409" cy="4872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601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Imagen 1" descr="Gráfico, Gráfico de barras&#10;&#10;Descripción generada automáticamente">
            <a:extLst>
              <a:ext uri="{FF2B5EF4-FFF2-40B4-BE49-F238E27FC236}">
                <a16:creationId xmlns:a16="http://schemas.microsoft.com/office/drawing/2014/main" id="{21033E3A-871D-89E6-2394-73FADE280236}"/>
              </a:ext>
            </a:extLst>
          </p:cNvPr>
          <p:cNvPicPr>
            <a:picLocks noChangeAspect="1"/>
          </p:cNvPicPr>
          <p:nvPr/>
        </p:nvPicPr>
        <p:blipFill>
          <a:blip r:embed="rId3"/>
          <a:srcRect b="6965"/>
          <a:stretch/>
        </p:blipFill>
        <p:spPr>
          <a:xfrm>
            <a:off x="1650999" y="490245"/>
            <a:ext cx="8644467" cy="6122637"/>
          </a:xfrm>
          <a:prstGeom prst="rect">
            <a:avLst/>
          </a:prstGeom>
        </p:spPr>
      </p:pic>
      <p:sp>
        <p:nvSpPr>
          <p:cNvPr id="4" name="Marcador de número de diapositiva 3">
            <a:extLst>
              <a:ext uri="{FF2B5EF4-FFF2-40B4-BE49-F238E27FC236}">
                <a16:creationId xmlns:a16="http://schemas.microsoft.com/office/drawing/2014/main" id="{A6A3AB95-56E8-6F28-C349-2599B1AA02C9}"/>
              </a:ext>
            </a:extLst>
          </p:cNvPr>
          <p:cNvSpPr>
            <a:spLocks noGrp="1"/>
          </p:cNvSpPr>
          <p:nvPr>
            <p:ph type="sldNum" sz="quarter" idx="12"/>
          </p:nvPr>
        </p:nvSpPr>
        <p:spPr/>
        <p:txBody>
          <a:bodyPr/>
          <a:lstStyle/>
          <a:p>
            <a:pPr rtl="0"/>
            <a:fld id="{B38049E5-7B53-4E85-8972-7D6C4BCE5BB9}" type="slidenum">
              <a:rPr lang="es-ES" noProof="0" smtClean="0"/>
              <a:t>9</a:t>
            </a:fld>
            <a:endParaRPr lang="es-ES" noProof="0" dirty="0"/>
          </a:p>
        </p:txBody>
      </p:sp>
    </p:spTree>
    <p:extLst>
      <p:ext uri="{BB962C8B-B14F-4D97-AF65-F5344CB8AC3E}">
        <p14:creationId xmlns:p14="http://schemas.microsoft.com/office/powerpoint/2010/main" val="2602294570"/>
      </p:ext>
    </p:extLst>
  </p:cSld>
  <p:clrMapOvr>
    <a:masterClrMapping/>
  </p:clrMapOvr>
</p:sld>
</file>

<file path=ppt/theme/theme1.xml><?xml version="1.0" encoding="utf-8"?>
<a:theme xmlns:a="http://schemas.openxmlformats.org/drawingml/2006/main" name="Recort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Office_30307896_TF22874644" id="{98DC1231-51BD-46F1-99CD-C69FA1A1F24B}" vid="{8E840EAD-9C85-40B5-A9DA-493DE6628EE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385ACAB-C996-4B2F-9E78-9D032D37D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C31DB6-321D-4487-B0E2-6DD8623328A9}">
  <ds:schemaRefs>
    <ds:schemaRef ds:uri="http://schemas.microsoft.com/sharepoint/v3/contenttype/forms"/>
  </ds:schemaRefs>
</ds:datastoreItem>
</file>

<file path=customXml/itemProps3.xml><?xml version="1.0" encoding="utf-8"?>
<ds:datastoreItem xmlns:ds="http://schemas.openxmlformats.org/officeDocument/2006/customXml" ds:itemID="{B58E1E7B-2E87-4FF3-8F3F-2C35BCD32914}">
  <ds:schemaRefs>
    <ds:schemaRef ds:uri="http://schemas.openxmlformats.org/package/2006/metadata/core-properties"/>
    <ds:schemaRef ds:uri="6dc4bcd6-49db-4c07-9060-8acfc67cef9f"/>
    <ds:schemaRef ds:uri="http://www.w3.org/XML/1998/namespace"/>
    <ds:schemaRef ds:uri="http://schemas.microsoft.com/office/infopath/2007/PartnerControls"/>
    <ds:schemaRef ds:uri="http://purl.org/dc/terms/"/>
    <ds:schemaRef ds:uri="fb0879af-3eba-417a-a55a-ffe6dcd6ca77"/>
    <ds:schemaRef ds:uri="http://schemas.microsoft.com/office/2006/documentManagement/types"/>
    <ds:schemaRef ds:uri="http://schemas.microsoft.com/sharepoint/v3"/>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Tarjetas coleccionables</Template>
  <TotalTime>0</TotalTime>
  <Words>2312</Words>
  <Application>Microsoft Office PowerPoint</Application>
  <PresentationFormat>Panorámica</PresentationFormat>
  <Paragraphs>430</Paragraphs>
  <Slides>28</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Aptos</vt:lpstr>
      <vt:lpstr>Arial</vt:lpstr>
      <vt:lpstr>Calibri</vt:lpstr>
      <vt:lpstr>Franklin Gothic Book</vt:lpstr>
      <vt:lpstr>Impact</vt:lpstr>
      <vt:lpstr>Recorte</vt:lpstr>
      <vt:lpstr>IV JORNADA DE TRANSFERENCIA</vt:lpstr>
      <vt:lpstr>Exposición de resultados Objetivo 6</vt:lpstr>
      <vt:lpstr>1. Análisis de la cadena de valor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2024-04-29T16:51:49Z</dcterms:created>
  <dcterms:modified xsi:type="dcterms:W3CDTF">2024-11-27T23:07:05Z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