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67" r:id="rId5"/>
    <p:sldId id="258" r:id="rId6"/>
    <p:sldId id="25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8" r:id="rId16"/>
    <p:sldId id="279" r:id="rId17"/>
    <p:sldId id="280" r:id="rId18"/>
    <p:sldId id="281" r:id="rId19"/>
    <p:sldId id="282" r:id="rId20"/>
    <p:sldId id="262" r:id="rId21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AFAFAF"/>
    <a:srgbClr val="939393"/>
    <a:srgbClr val="505046"/>
    <a:srgbClr val="1F497D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06799F8-075E-4A3A-A7F6-7FBC6576F1A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79388" autoAdjust="0"/>
  </p:normalViewPr>
  <p:slideViewPr>
    <p:cSldViewPr snapToGrid="0">
      <p:cViewPr varScale="1">
        <p:scale>
          <a:sx n="96" d="100"/>
          <a:sy n="96" d="100"/>
        </p:scale>
        <p:origin x="15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3E47F476-161E-4A04-A0FB-965A0EEB4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832E49AB-875B-42C8-941C-0DE0DBD2D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8372EE-C5CF-4668-A608-C008DB1672CC}" type="datetime1">
              <a:rPr lang="es-ES" smtClean="0"/>
              <a:t>25/11/24</a:t>
            </a:fld>
            <a:endParaRPr lang="es-ES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23EFBA4A-EC84-4A1C-951D-F76333FEE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0085306-E124-4DA3-9455-10E28A78F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5FAA0D8-202C-4D3D-887A-429ECB6FFB6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340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0854F-5177-49C6-A95F-B517BC4C227F}" type="datetime1">
              <a:rPr lang="es-ES" smtClean="0"/>
              <a:pPr/>
              <a:t>25/11/24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014E932-560F-4669-93FB-097F2F5C118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9864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8140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39141-1059-F1EE-CC55-661102706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548698D-0041-656E-DB3E-AD2CF3CFA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6E1AB5A-7017-AD88-788C-BA47D61E7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75E79A-71FD-113A-3BA7-7833A8C723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7789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E6898-AF54-FCDA-4CD7-634095698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41A10F1-6DB4-2D8E-5ACC-3CA4FD8A87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30B747-DCCD-4841-816F-A03B544CA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B0B178-5361-2C1F-8FF8-DDAF77B59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878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6B4DC-017B-D09A-E405-DB7DA5450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18E361E-B78B-1BDC-D35B-9572BAB26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D2C310-8FA1-6A2B-48E7-8E36EC372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F128FB-EF31-58EE-4443-12DA0B207E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9256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CC7F6-0801-66D6-1FD1-598C420C8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95519C0-56F6-08F1-F9F8-B0BEB1C5E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FD71907-1D41-5846-218C-DEC45A431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F8BC7F-9991-580A-C2C0-17590826A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7268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F002D-7160-95B8-4AA8-73FD798E9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EC6F0B2-E739-4AB0-BF90-DE5EE6D47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F3BA3AE-084C-4A0E-A151-61F54CD1B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3617D6-4961-A31B-A14D-677E10A90D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5583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BFCD9-273A-1BE2-0FC0-34E8939A8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F07C81-55A0-1234-D9DE-D278DB8E8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6675399-04CE-6D27-EFA4-9698BB4F5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22DFC0-0A9A-4BAB-63D7-33834F61C4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7000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6356B-BA96-BED3-2CC5-6A28582E8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BE456F6-FEB6-FD68-9636-F1DC51EFC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43A5937-5ECC-60D5-F853-3A17A4774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3ABD61-C45B-8894-6423-EBFBD8B426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9972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457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65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071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87573-0DF0-019C-F5DA-69D119EEB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A3AD16-189A-A2FF-966D-B14D2B344C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95A9DAA-E732-E881-3157-D32675E4D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Fertilidad vacuno leche primera IA es del 35%</a:t>
            </a:r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A2E509-7523-60DD-CB63-AC32782B9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910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9EB4D-6E05-A1FB-86F7-76DEC15BE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C5E74E4-503A-9C87-787B-8F1A9C04FE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7F3090-CDA0-30D8-5254-16C46DBE5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60782F-01DF-EC25-79C1-0F1C04173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192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81151-7D76-7EF5-EA16-27194B52A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936269B-C0B3-2C08-874C-B8343F5771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0F8CF56-930C-102B-04A8-889BFCDFD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FC3ED0-C4B6-7A40-F23E-DFBD858DD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130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A19AE-8DDE-7864-C18E-ECE5226DB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D704524-EBE8-0894-138B-1DEF50B96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E064990-90C0-0D55-9CBE-AC168CD3C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1B4586-3C9D-2D99-75EC-F4AC4E2808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19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C5059-275D-9016-94A1-3E2C559DA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FF38A35-404D-6D84-6DAD-0AB849BFA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1737324-895F-0579-C9B8-9F7123AFB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E8D40E-670C-7C75-0D3F-15AD8DF7AD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457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24562-8007-D6BF-466F-2BD157221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3B5A1A8-A3D5-90A8-C8E8-2B028EB36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2866884-4F0C-D447-054C-5F6C76045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BEC315-08FA-79B3-544E-ABDEEF5A1C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014E932-560F-4669-93FB-097F2F5C1185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52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15128" y="1397977"/>
            <a:ext cx="8361229" cy="3007447"/>
          </a:xfrm>
        </p:spPr>
        <p:txBody>
          <a:bodyPr rtlCol="0" anchor="ctr" anchorCtr="0">
            <a:noAutofit/>
          </a:bodyPr>
          <a:lstStyle>
            <a:lvl1pPr algn="ctr">
              <a:defRPr sz="66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79906" y="4475023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EB55BAFF-9F08-44EC-9023-03958509EB47}" type="datetime1">
              <a:rPr lang="es-ES" noProof="0" smtClean="0"/>
              <a:t>25/11/24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3" name="Forma de L 12">
            <a:extLst>
              <a:ext uri="{FF2B5EF4-FFF2-40B4-BE49-F238E27FC236}">
                <a16:creationId xmlns:a16="http://schemas.microsoft.com/office/drawing/2014/main" id="{79965FD7-DA9A-4AFB-B8C8-34AC1FEE9F72}"/>
              </a:ext>
            </a:extLst>
          </p:cNvPr>
          <p:cNvSpPr/>
          <p:nvPr userDrawn="1"/>
        </p:nvSpPr>
        <p:spPr>
          <a:xfrm flipV="1">
            <a:off x="887674" y="726883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5" name="Forma de L 14">
            <a:extLst>
              <a:ext uri="{FF2B5EF4-FFF2-40B4-BE49-F238E27FC236}">
                <a16:creationId xmlns:a16="http://schemas.microsoft.com/office/drawing/2014/main" id="{92465177-72B9-4DCF-8F98-0C79F3EE32EC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Forma de L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4408489"/>
          </a:xfrm>
          <a:prstGeom prst="corner">
            <a:avLst>
              <a:gd name="adj1" fmla="val 6149"/>
              <a:gd name="adj2" fmla="val 681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Forma de L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6773"/>
              <a:gd name="adj2" fmla="val 681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EB7532D1-9626-495D-A5A1-E0FC9C97E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4526" y="186252"/>
            <a:ext cx="2035352" cy="11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9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1EDDB-8526-495E-AF29-5E927E88C5E6}" type="datetime1">
              <a:rPr lang="es-ES" noProof="0" smtClean="0"/>
              <a:t>25/11/24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6885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 rtlCol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11479B-37B7-43ED-A480-251CFC49D02A}" type="datetime1">
              <a:rPr lang="es-ES" noProof="0" smtClean="0"/>
              <a:t>25/11/24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Forma de L 10">
            <a:extLst>
              <a:ext uri="{FF2B5EF4-FFF2-40B4-BE49-F238E27FC236}">
                <a16:creationId xmlns:a16="http://schemas.microsoft.com/office/drawing/2014/main" id="{91236E78-C797-4C31-BA0C-DB193BAF6D2D}"/>
              </a:ext>
            </a:extLst>
          </p:cNvPr>
          <p:cNvSpPr/>
          <p:nvPr userDrawn="1"/>
        </p:nvSpPr>
        <p:spPr>
          <a:xfrm rot="10800000" flipV="1">
            <a:off x="8391654" y="1873024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Forma de L 9">
            <a:extLst>
              <a:ext uri="{FF2B5EF4-FFF2-40B4-BE49-F238E27FC236}">
                <a16:creationId xmlns:a16="http://schemas.microsoft.com/office/drawing/2014/main" id="{BFA658F0-F295-40A9-8BA8-1F6CBDFBBE09}"/>
              </a:ext>
            </a:extLst>
          </p:cNvPr>
          <p:cNvSpPr/>
          <p:nvPr userDrawn="1"/>
        </p:nvSpPr>
        <p:spPr>
          <a:xfrm flipH="1">
            <a:off x="8152968" y="1752327"/>
            <a:ext cx="3152309" cy="4408489"/>
          </a:xfrm>
          <a:prstGeom prst="corner">
            <a:avLst>
              <a:gd name="adj1" fmla="val 7085"/>
              <a:gd name="adj2" fmla="val 77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40073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BAF922-A3CB-4FAA-8AFC-E452B6322AB5}" type="datetime1">
              <a:rPr lang="es-ES" noProof="0" smtClean="0"/>
              <a:t>25/11/24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72544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36BBCF-DC7A-46B5-9144-2E7B2595F8B6}" type="datetime1">
              <a:rPr lang="es-ES" noProof="0" smtClean="0"/>
              <a:t>25/11/24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ctr"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901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gunda opción de diapositiva de título">
    <p:bg bwMode="grayWhite">
      <p:bgPr>
        <a:gradFill flip="none" rotWithShape="1"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66000">
              <a:schemeClr val="tx2">
                <a:lumMod val="75000"/>
              </a:schemeClr>
            </a:gs>
            <a:gs pos="97000">
              <a:schemeClr val="tx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de L 9">
            <a:extLst>
              <a:ext uri="{FF2B5EF4-FFF2-40B4-BE49-F238E27FC236}">
                <a16:creationId xmlns:a16="http://schemas.microsoft.com/office/drawing/2014/main" id="{13412040-642F-40C5-8AB5-C0E8D41B481B}"/>
              </a:ext>
            </a:extLst>
          </p:cNvPr>
          <p:cNvSpPr/>
          <p:nvPr userDrawn="1"/>
        </p:nvSpPr>
        <p:spPr>
          <a:xfrm flipV="1">
            <a:off x="870090" y="709300"/>
            <a:ext cx="2772000" cy="1527124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 title="Barra lateral">
            <a:extLst>
              <a:ext uri="{FF2B5EF4-FFF2-40B4-BE49-F238E27FC236}">
                <a16:creationId xmlns:a16="http://schemas.microsoft.com/office/drawing/2014/main" id="{BADD331D-DA8D-4D47-A2BB-F4875FDB16A4}"/>
              </a:ext>
            </a:extLst>
          </p:cNvPr>
          <p:cNvSpPr/>
          <p:nvPr userDrawn="1"/>
        </p:nvSpPr>
        <p:spPr>
          <a:xfrm rot="5400000">
            <a:off x="5791174" y="457175"/>
            <a:ext cx="609651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397977" y="1151796"/>
            <a:ext cx="9504485" cy="3007447"/>
          </a:xfrm>
        </p:spPr>
        <p:txBody>
          <a:bodyPr rtlCol="0" anchor="ctr" anchorCtr="0">
            <a:noAutofit/>
          </a:bodyPr>
          <a:lstStyle>
            <a:lvl1pPr algn="ctr">
              <a:defRPr sz="660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97977" y="4897053"/>
            <a:ext cx="9504485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rtl="0"/>
            <a:fld id="{D894DCAC-4EB6-4600-949C-6D19AC43FD93}" type="datetime1">
              <a:rPr lang="es-ES" noProof="0" smtClean="0"/>
              <a:t>25/11/24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rtl="0"/>
            <a:fld id="{B38049E5-7B53-4E85-8972-7D6C4BCE5BB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1" name="Forma de L 10">
            <a:extLst>
              <a:ext uri="{FF2B5EF4-FFF2-40B4-BE49-F238E27FC236}">
                <a16:creationId xmlns:a16="http://schemas.microsoft.com/office/drawing/2014/main" id="{68D376A1-CC76-4C90-B2CF-F89EA13E7942}"/>
              </a:ext>
            </a:extLst>
          </p:cNvPr>
          <p:cNvSpPr/>
          <p:nvPr userDrawn="1"/>
        </p:nvSpPr>
        <p:spPr>
          <a:xfrm rot="10800000" flipV="1">
            <a:off x="9177050" y="837279"/>
            <a:ext cx="2199942" cy="2388894"/>
          </a:xfrm>
          <a:prstGeom prst="corner">
            <a:avLst>
              <a:gd name="adj1" fmla="val 7397"/>
              <a:gd name="adj2" fmla="val 6161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Forma de L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1814059"/>
          </a:xfrm>
          <a:prstGeom prst="corner">
            <a:avLst>
              <a:gd name="adj1" fmla="val 6089"/>
              <a:gd name="adj2" fmla="val 676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Forma de L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747392" y="499977"/>
            <a:ext cx="2691749" cy="2766442"/>
          </a:xfrm>
          <a:prstGeom prst="corner">
            <a:avLst>
              <a:gd name="adj1" fmla="val 4623"/>
              <a:gd name="adj2" fmla="val 382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350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4382729"/>
          </a:xfrm>
        </p:spPr>
        <p:txBody>
          <a:bodyPr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BEFB83C-E1EC-41AC-BFF6-9D094E2D43C6}"/>
              </a:ext>
            </a:extLst>
          </p:cNvPr>
          <p:cNvCxnSpPr/>
          <p:nvPr userDrawn="1"/>
        </p:nvCxnSpPr>
        <p:spPr>
          <a:xfrm>
            <a:off x="1465008" y="1445344"/>
            <a:ext cx="946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71AE93AC-BA50-4456-9720-30C470F6C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1669" y="165261"/>
            <a:ext cx="2062262" cy="11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49BD6-C147-4030-BB6F-1E1DD1A0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E0B1D1-D61E-4E78-BED8-6617F100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E1BEF5-07BB-47E8-8921-A75FB7AFC121}" type="datetime1">
              <a:rPr lang="es-ES" noProof="0" smtClean="0"/>
              <a:t>25/11/24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B890FA-CB79-45B8-BFDE-D716B3C8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91E486-5605-40D6-B7E3-8F20E8BA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6402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leyenda e imagen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C222C1B9-FA56-4CEA-AD98-25A595D942F8}"/>
              </a:ext>
            </a:extLst>
          </p:cNvPr>
          <p:cNvSpPr/>
          <p:nvPr userDrawn="1"/>
        </p:nvSpPr>
        <p:spPr bwMode="white">
          <a:xfrm>
            <a:off x="7040199" y="564425"/>
            <a:ext cx="4356000" cy="4464000"/>
          </a:xfrm>
          <a:prstGeom prst="ellipse">
            <a:avLst/>
          </a:prstGeom>
          <a:noFill/>
          <a:ln w="1238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 title="Forma de fondo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C4FF2B-9F18-47E4-B7EE-6D23A98EAB72}" type="datetime1">
              <a:rPr lang="es-ES" noProof="0" smtClean="0"/>
              <a:t>25/11/24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Rectángulo 8" title="Barra de división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9786B981-6A78-425B-97A2-BA24E40DB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761" y="670570"/>
            <a:ext cx="4151312" cy="4248000"/>
          </a:xfrm>
          <a:prstGeom prst="ellipse">
            <a:avLst/>
          </a:prstGeom>
          <a:ln w="38100"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contenido 15">
            <a:extLst>
              <a:ext uri="{FF2B5EF4-FFF2-40B4-BE49-F238E27FC236}">
                <a16:creationId xmlns:a16="http://schemas.microsoft.com/office/drawing/2014/main" id="{A21C7D74-31FD-4638-819B-6F7351A17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294" y="5188236"/>
            <a:ext cx="4858459" cy="1126906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rtlCol="0" anchor="ctr" anchorCtr="0"/>
          <a:lstStyle>
            <a:lvl1pPr marL="0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 marL="530352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9875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14447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901952" indent="0" algn="ctr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1" name="Forma de L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3" name="Forma de L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Forma de L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Forma de L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0844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leyenda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 title="Forma de fondo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0618F9B-30DB-4025-957A-B5BFC04D8367}" type="datetime1">
              <a:rPr lang="es-ES" noProof="0" smtClean="0"/>
              <a:t>25/11/24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Rectángulo 8" title="Barra de división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orma de L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3" name="Forma de L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Forma de L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Forma de L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Marcador de posición de contenido 2">
            <a:extLst>
              <a:ext uri="{FF2B5EF4-FFF2-40B4-BE49-F238E27FC236}">
                <a16:creationId xmlns:a16="http://schemas.microsoft.com/office/drawing/2014/main" id="{ED439475-E625-4449-B42E-8F291D64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60" y="518474"/>
            <a:ext cx="4910394" cy="5759777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lang="en-US"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lang="en-US"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lang="en-US"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lang="en-US"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0" lvl="0" indent="0" algn="ctr" rtl="0">
              <a:buNone/>
            </a:pPr>
            <a:r>
              <a:rPr lang="es-ES" noProof="0"/>
              <a:t>Haga clic para modificar los estilos de texto del patrón</a:t>
            </a:r>
          </a:p>
          <a:p>
            <a:pPr marL="0" lvl="1" indent="0" algn="ctr" rtl="0">
              <a:buNone/>
            </a:pPr>
            <a:r>
              <a:rPr lang="es-ES" noProof="0"/>
              <a:t>Segundo nivel</a:t>
            </a:r>
          </a:p>
          <a:p>
            <a:pPr marL="0" lvl="2" indent="0" algn="ctr" rtl="0">
              <a:buNone/>
            </a:pPr>
            <a:r>
              <a:rPr lang="es-ES" noProof="0"/>
              <a:t>Tercer nivel</a:t>
            </a:r>
          </a:p>
          <a:p>
            <a:pPr marL="0" lvl="3" indent="0" algn="ctr" rtl="0">
              <a:buNone/>
            </a:pPr>
            <a:r>
              <a:rPr lang="es-ES" noProof="0"/>
              <a:t>Cuarto nivel</a:t>
            </a:r>
          </a:p>
          <a:p>
            <a:pPr marL="0" lvl="4" indent="0" algn="ctr" rtl="0">
              <a:buNone/>
            </a:pPr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660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, 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 title="Forma de fondo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F430D42-50DC-4502-A3E8-251FE7F0809D}"/>
              </a:ext>
            </a:extLst>
          </p:cNvPr>
          <p:cNvSpPr/>
          <p:nvPr userDrawn="1"/>
        </p:nvSpPr>
        <p:spPr>
          <a:xfrm>
            <a:off x="507591" y="5289755"/>
            <a:ext cx="5270049" cy="1012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accent3"/>
              </a:solidFill>
            </a:endParaRPr>
          </a:p>
        </p:txBody>
      </p:sp>
      <p:sp>
        <p:nvSpPr>
          <p:cNvPr id="11" name="Rectángulo: Esquinas superiores recortadas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4732985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rtlCol="0"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6D72611D-205E-4290-B445-DF463762CFA7}" type="datetime1">
              <a:rPr lang="es-ES" noProof="0" smtClean="0"/>
              <a:t>25/11/24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Rectángulo 8" title="Barra de división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rma de L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tx2"/>
              </a:solidFill>
            </a:endParaRPr>
          </a:p>
        </p:txBody>
      </p:sp>
      <p:sp>
        <p:nvSpPr>
          <p:cNvPr id="13" name="Forma de L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tx2"/>
              </a:solidFill>
            </a:endParaRP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3BDA3A4D-2561-4EEB-8787-E1A6525657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45" y="668595"/>
            <a:ext cx="4646651" cy="4198373"/>
          </a:xfrm>
          <a:prstGeom prst="snip2DiagRect">
            <a:avLst>
              <a:gd name="adj1" fmla="val 0"/>
              <a:gd name="adj2" fmla="val 10300"/>
            </a:avLst>
          </a:prstGeom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6" name="Marcador de posición de texto 15">
            <a:extLst>
              <a:ext uri="{FF2B5EF4-FFF2-40B4-BE49-F238E27FC236}">
                <a16:creationId xmlns:a16="http://schemas.microsoft.com/office/drawing/2014/main" id="{FBB32A6B-92AA-4208-9120-FFC166CE75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275" y="5352418"/>
            <a:ext cx="5148000" cy="900000"/>
          </a:xfrm>
          <a:solidFill>
            <a:schemeClr val="bg2"/>
          </a:solidFill>
          <a:effectLst>
            <a:innerShdw blurRad="114300">
              <a:prstClr val="black">
                <a:alpha val="34000"/>
              </a:prstClr>
            </a:innerShdw>
          </a:effectLst>
        </p:spPr>
        <p:txBody>
          <a:bodyPr rtlCol="0" anchor="ctr" anchorCtr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  <a:lvl2pPr marL="530352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2pPr>
            <a:lvl3pPr marL="9875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3pPr>
            <a:lvl4pPr marL="14447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4pPr>
            <a:lvl5pPr marL="1901952" indent="0" algn="ctr"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0" name="Forma de L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tx2"/>
              </a:solidFill>
            </a:endParaRPr>
          </a:p>
        </p:txBody>
      </p:sp>
      <p:sp>
        <p:nvSpPr>
          <p:cNvPr id="21" name="Forma de L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tx2"/>
              </a:solidFill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2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 title="Forma de fondo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ángulo: Esquinas superiores recortadas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5945780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rtlCol="0"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 rtlCol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F815F96-B514-4CF8-9D97-304E85716B23}" type="datetime1">
              <a:rPr lang="es-ES" noProof="0" smtClean="0"/>
              <a:t>25/11/24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Rectángulo 8" title="Barra de división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rma de L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tx2"/>
              </a:solidFill>
            </a:endParaRPr>
          </a:p>
        </p:txBody>
      </p:sp>
      <p:sp>
        <p:nvSpPr>
          <p:cNvPr id="13" name="Forma de L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tx2"/>
              </a:solidFill>
            </a:endParaRP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D57F3340-8A42-40F0-BF5B-EEF6E3E88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246" y="668595"/>
            <a:ext cx="4646651" cy="5383413"/>
          </a:xfrm>
          <a:custGeom>
            <a:avLst/>
            <a:gdLst>
              <a:gd name="connsiteX0" fmla="*/ 0 w 4646651"/>
              <a:gd name="connsiteY0" fmla="*/ 0 h 5383413"/>
              <a:gd name="connsiteX1" fmla="*/ 4168046 w 4646651"/>
              <a:gd name="connsiteY1" fmla="*/ 0 h 5383413"/>
              <a:gd name="connsiteX2" fmla="*/ 4646651 w 4646651"/>
              <a:gd name="connsiteY2" fmla="*/ 478605 h 5383413"/>
              <a:gd name="connsiteX3" fmla="*/ 4646651 w 4646651"/>
              <a:gd name="connsiteY3" fmla="*/ 5383413 h 5383413"/>
              <a:gd name="connsiteX4" fmla="*/ 478605 w 4646651"/>
              <a:gd name="connsiteY4" fmla="*/ 5383413 h 5383413"/>
              <a:gd name="connsiteX5" fmla="*/ 0 w 4646651"/>
              <a:gd name="connsiteY5" fmla="*/ 4904808 h 538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651" h="5383413">
                <a:moveTo>
                  <a:pt x="0" y="0"/>
                </a:moveTo>
                <a:lnTo>
                  <a:pt x="4168046" y="0"/>
                </a:lnTo>
                <a:lnTo>
                  <a:pt x="4646651" y="478605"/>
                </a:lnTo>
                <a:lnTo>
                  <a:pt x="4646651" y="5383413"/>
                </a:lnTo>
                <a:lnTo>
                  <a:pt x="478605" y="5383413"/>
                </a:lnTo>
                <a:lnTo>
                  <a:pt x="0" y="4904808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de L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tx2"/>
              </a:solidFill>
            </a:endParaRPr>
          </a:p>
        </p:txBody>
      </p:sp>
      <p:sp>
        <p:nvSpPr>
          <p:cNvPr id="21" name="Forma de L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tx2"/>
              </a:solidFill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8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blackWhite">
      <p:bgPr>
        <a:gradFill flip="none" rotWithShape="1">
          <a:gsLst>
            <a:gs pos="0">
              <a:schemeClr val="bg2">
                <a:lumMod val="50000"/>
              </a:schemeClr>
            </a:gs>
            <a:gs pos="33000">
              <a:schemeClr val="bg2"/>
            </a:gs>
            <a:gs pos="66000">
              <a:schemeClr val="bg2">
                <a:lumMod val="75000"/>
              </a:schemeClr>
            </a:gs>
            <a:gs pos="97000">
              <a:schemeClr val="bg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BD0AD5D-5527-405A-8F64-40FAC3CBFB90}" type="datetime1">
              <a:rPr lang="es-ES" noProof="0" smtClean="0"/>
              <a:t>25/11/24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Forma de L 8">
            <a:extLst>
              <a:ext uri="{FF2B5EF4-FFF2-40B4-BE49-F238E27FC236}">
                <a16:creationId xmlns:a16="http://schemas.microsoft.com/office/drawing/2014/main" id="{BF5B4C6D-2825-4690-8D32-39CBF5E0F7E6}"/>
              </a:ext>
            </a:extLst>
          </p:cNvPr>
          <p:cNvSpPr/>
          <p:nvPr userDrawn="1"/>
        </p:nvSpPr>
        <p:spPr>
          <a:xfrm rot="10800000" flipV="1">
            <a:off x="8532326" y="1044128"/>
            <a:ext cx="2772000" cy="2453362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Forma de L 7">
            <a:extLst>
              <a:ext uri="{FF2B5EF4-FFF2-40B4-BE49-F238E27FC236}">
                <a16:creationId xmlns:a16="http://schemas.microsoft.com/office/drawing/2014/main" id="{DFD43940-6D78-4E75-BDB6-8792768BB894}"/>
              </a:ext>
            </a:extLst>
          </p:cNvPr>
          <p:cNvSpPr/>
          <p:nvPr userDrawn="1"/>
        </p:nvSpPr>
        <p:spPr>
          <a:xfrm flipH="1">
            <a:off x="8286317" y="908796"/>
            <a:ext cx="3152309" cy="2733997"/>
          </a:xfrm>
          <a:prstGeom prst="corner">
            <a:avLst>
              <a:gd name="adj1" fmla="val 5837"/>
              <a:gd name="adj2" fmla="val 6502"/>
            </a:avLst>
          </a:prstGeom>
          <a:solidFill>
            <a:schemeClr val="accent6"/>
          </a:solidFill>
          <a:ln>
            <a:solidFill>
              <a:srgbClr val="EFEDE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92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 title="Barra lateral">
            <a:extLst>
              <a:ext uri="{FF2B5EF4-FFF2-40B4-BE49-F238E27FC236}">
                <a16:creationId xmlns:a16="http://schemas.microsoft.com/office/drawing/2014/main" id="{FFA7AFEF-D97A-4A94-A884-7F95E91332B7}"/>
              </a:ext>
            </a:extLst>
          </p:cNvPr>
          <p:cNvSpPr/>
          <p:nvPr userDrawn="1"/>
        </p:nvSpPr>
        <p:spPr>
          <a:xfrm>
            <a:off x="622095" y="0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16E1BEF5-07BB-47E8-8921-A75FB7AFC121}" type="datetime1">
              <a:rPr lang="es-ES" noProof="0" smtClean="0"/>
              <a:t>25/11/24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algn="ctr" rtl="0"/>
            <a:r>
              <a:rPr lang="es-ES" noProof="0"/>
              <a:t>Agregar un pie de página 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B38049E5-7B53-4E85-8972-7D6C4BCE5BB9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Rectángulo 8" title="Barra lateral"/>
          <p:cNvSpPr/>
          <p:nvPr/>
        </p:nvSpPr>
        <p:spPr>
          <a:xfrm>
            <a:off x="478095" y="376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63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73" r:id="rId4"/>
    <p:sldLayoutId id="2147483668" r:id="rId5"/>
    <p:sldLayoutId id="2147483671" r:id="rId6"/>
    <p:sldLayoutId id="2147483669" r:id="rId7"/>
    <p:sldLayoutId id="214748367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732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304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7876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187702" indent="-2857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889FE-7B85-40C7-8441-909223A9B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293" y="82957"/>
            <a:ext cx="11522373" cy="3007447"/>
          </a:xfrm>
        </p:spPr>
        <p:txBody>
          <a:bodyPr rtlCol="0"/>
          <a:lstStyle/>
          <a:p>
            <a:pPr rtl="0"/>
            <a:r>
              <a:rPr lang="es-ES_tradnl" dirty="0"/>
              <a:t>IV J</a:t>
            </a:r>
            <a:r>
              <a:rPr lang="es-ES" dirty="0"/>
              <a:t>ORNADA DE TRANSFERENCIA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7DC842-2DF4-46F3-AEC5-E38386DA6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1999" y="2337855"/>
            <a:ext cx="4716966" cy="444381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-ES" i="1" dirty="0"/>
              <a:t>Albacete, 28 de noviembre de 2024</a:t>
            </a:r>
          </a:p>
          <a:p>
            <a:pPr rtl="0"/>
            <a:endParaRPr lang="es-ES" dirty="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0AFBBD58-ABE4-459B-885A-D6B6F4951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42" y="2560045"/>
            <a:ext cx="5540273" cy="3115125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3715C46F-7E0C-4835-8A9F-8B329475E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366" y="5473485"/>
            <a:ext cx="5300223" cy="9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7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01152-5CB3-C5CD-9E64-54A6E9BB3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3E8A2-FB86-EB4C-3B17-FD6B2AE84B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685800"/>
            <a:ext cx="9601200" cy="720213"/>
          </a:xfrm>
        </p:spPr>
        <p:txBody>
          <a:bodyPr rtlCol="0">
            <a:normAutofit/>
          </a:bodyPr>
          <a:lstStyle/>
          <a:p>
            <a:r>
              <a:rPr lang="es-ES" dirty="0"/>
              <a:t>Fertilidad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.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Factores ambientales/manejo</a:t>
            </a:r>
            <a:endParaRPr lang="es-ES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55579FB8-D9AD-CA76-10EA-8D8C441CF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s-ES" sz="2000" dirty="0"/>
          </a:p>
          <a:p>
            <a:pPr rtl="0"/>
            <a:r>
              <a:rPr lang="es-ES" sz="2000" dirty="0"/>
              <a:t>Del </a:t>
            </a:r>
            <a:r>
              <a:rPr lang="es-ES" sz="2000" b="1" dirty="0"/>
              <a:t>nivel productivo de la oveja </a:t>
            </a:r>
            <a:r>
              <a:rPr lang="es-ES" sz="2000" dirty="0"/>
              <a:t>(momento de la lactación de la </a:t>
            </a:r>
            <a:r>
              <a:rPr lang="es-ES" sz="2000" dirty="0" err="1"/>
              <a:t>IAr</a:t>
            </a:r>
            <a:r>
              <a:rPr lang="es-ES" sz="2000" dirty="0"/>
              <a:t>)</a:t>
            </a:r>
            <a:endParaRPr lang="es-ES" b="1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B45B88F-ADCD-09A2-100F-1604AF036CD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13878" y="6453386"/>
            <a:ext cx="7716644" cy="404614"/>
          </a:xfrm>
        </p:spPr>
        <p:txBody>
          <a:bodyPr/>
          <a:lstStyle/>
          <a:p>
            <a:pPr algn="ctr"/>
            <a:r>
              <a:rPr lang="es-ES" b="1" dirty="0"/>
              <a:t>IV JORNADA DE TRANFERENCIA – Albacete, 28 de noviembre de 2024</a:t>
            </a:r>
            <a:endParaRPr lang="es-ES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9F6A4CC1-0AFC-B678-292D-B7CB56CCA583}"/>
              </a:ext>
            </a:extLst>
          </p:cNvPr>
          <p:cNvGrpSpPr/>
          <p:nvPr/>
        </p:nvGrpSpPr>
        <p:grpSpPr>
          <a:xfrm>
            <a:off x="3276618" y="2531593"/>
            <a:ext cx="5638764" cy="3628800"/>
            <a:chOff x="1269517" y="2488148"/>
            <a:chExt cx="5638764" cy="3628800"/>
          </a:xfrm>
        </p:grpSpPr>
        <p:pic>
          <p:nvPicPr>
            <p:cNvPr id="6" name="Imagen 5" descr="Gráfico, Gráfico de líneas&#10;&#10;Descripción generada automáticamente">
              <a:extLst>
                <a:ext uri="{FF2B5EF4-FFF2-40B4-BE49-F238E27FC236}">
                  <a16:creationId xmlns:a16="http://schemas.microsoft.com/office/drawing/2014/main" id="{BF504064-300E-A15D-E710-9ADAE38DD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9517" y="2488148"/>
              <a:ext cx="5638764" cy="3628800"/>
            </a:xfrm>
            <a:prstGeom prst="rect">
              <a:avLst/>
            </a:prstGeom>
          </p:spPr>
        </p:pic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5A013C06-23DD-3636-52D6-373D75C241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8135" y="4540043"/>
              <a:ext cx="0" cy="82306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998EAD0A-BE68-32C7-0510-14E8214E036E}"/>
                </a:ext>
              </a:extLst>
            </p:cNvPr>
            <p:cNvSpPr/>
            <p:nvPr/>
          </p:nvSpPr>
          <p:spPr>
            <a:xfrm>
              <a:off x="5093743" y="4262640"/>
              <a:ext cx="308226" cy="3082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BB96591-9659-1B7D-9FEB-298DC1AA82FB}"/>
                </a:ext>
              </a:extLst>
            </p:cNvPr>
            <p:cNvSpPr txBox="1"/>
            <p:nvPr/>
          </p:nvSpPr>
          <p:spPr>
            <a:xfrm>
              <a:off x="1919032" y="2852107"/>
              <a:ext cx="35159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 medida que aumenta el nivel productivo, disminuye la capacidad de quedarse gestante de la oveja</a:t>
              </a:r>
              <a:endParaRPr lang="es-E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136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B9777-A583-C2BA-DAA2-4F251A3DA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E1AC9-B2D3-6E3E-48E0-748D88F73A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685800"/>
            <a:ext cx="9601200" cy="720213"/>
          </a:xfrm>
        </p:spPr>
        <p:txBody>
          <a:bodyPr rtlCol="0"/>
          <a:lstStyle/>
          <a:p>
            <a:r>
              <a:rPr lang="es-ES" dirty="0"/>
              <a:t>Fertilidad.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Factores ambientales/manejo</a:t>
            </a:r>
            <a:endParaRPr lang="es-ES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F805CD97-AFAF-8431-A53F-6328EFD4A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s-ES" sz="2000" dirty="0"/>
          </a:p>
          <a:p>
            <a:pPr rtl="0"/>
            <a:r>
              <a:rPr lang="es-ES" sz="2000" dirty="0"/>
              <a:t>Además de estos factores, existen otros muchos como…</a:t>
            </a:r>
          </a:p>
          <a:p>
            <a:pPr rtl="0"/>
            <a:r>
              <a:rPr lang="es-ES" sz="2000" b="1" dirty="0"/>
              <a:t>Preparación la oveja </a:t>
            </a:r>
            <a:r>
              <a:rPr lang="es-ES" sz="2000" dirty="0"/>
              <a:t>(relacionada con nivel productivo): alimentación, condición corporal, …</a:t>
            </a:r>
          </a:p>
          <a:p>
            <a:pPr rtl="0"/>
            <a:r>
              <a:rPr lang="es-ES" sz="2000" b="1" dirty="0"/>
              <a:t>Protocolo de </a:t>
            </a:r>
            <a:r>
              <a:rPr lang="es-ES" sz="2000" b="1" dirty="0" err="1"/>
              <a:t>IAr</a:t>
            </a:r>
            <a:r>
              <a:rPr lang="es-ES" sz="2000" b="1" dirty="0"/>
              <a:t> </a:t>
            </a:r>
            <a:r>
              <a:rPr lang="es-ES" sz="2000" dirty="0"/>
              <a:t>usado: régimen de recogida de semen, diluyentes, tiempos, técnica de </a:t>
            </a:r>
            <a:r>
              <a:rPr lang="es-ES" sz="2000" dirty="0" err="1"/>
              <a:t>IAr</a:t>
            </a:r>
            <a:r>
              <a:rPr lang="es-ES" sz="2000" dirty="0"/>
              <a:t>, protocolo de sincronización de celos, … </a:t>
            </a:r>
          </a:p>
          <a:p>
            <a:pPr rtl="0"/>
            <a:r>
              <a:rPr lang="es-ES" sz="2000" dirty="0"/>
              <a:t>Régimen reproductivo: 1 parto/año, 1.5 partos/años, …</a:t>
            </a:r>
          </a:p>
          <a:p>
            <a:r>
              <a:rPr lang="es-ES" sz="2000" dirty="0"/>
              <a:t>Estado sanitario de los animales</a:t>
            </a:r>
          </a:p>
          <a:p>
            <a:pPr rtl="0"/>
            <a:r>
              <a:rPr lang="es-ES" sz="2000" dirty="0"/>
              <a:t>Todos se pueden modificar (momento de </a:t>
            </a:r>
            <a:r>
              <a:rPr lang="es-ES" sz="2000" dirty="0" err="1"/>
              <a:t>IAr</a:t>
            </a:r>
            <a:r>
              <a:rPr lang="es-ES" sz="2000" dirty="0"/>
              <a:t>, evitar épocas desfavorables, mejora de protocolos). GO </a:t>
            </a:r>
            <a:r>
              <a:rPr lang="es-ES" sz="2000" b="1" dirty="0"/>
              <a:t>OVIMPROVE</a:t>
            </a:r>
          </a:p>
          <a:p>
            <a:pPr rtl="0"/>
            <a:r>
              <a:rPr lang="es-ES" sz="2000" dirty="0"/>
              <a:t>Es necesario buscar un equilibrio entre fertilidad y producción</a:t>
            </a:r>
          </a:p>
          <a:p>
            <a:pPr rtl="0"/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B841AEA0-EB68-EF1B-6561-2935B27FF4D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13878" y="6453386"/>
            <a:ext cx="7716644" cy="404614"/>
          </a:xfrm>
        </p:spPr>
        <p:txBody>
          <a:bodyPr/>
          <a:lstStyle/>
          <a:p>
            <a:pPr algn="ctr"/>
            <a:r>
              <a:rPr lang="es-ES" b="1" dirty="0"/>
              <a:t>IV JORNADA DE TRANFERENCIA – Albacete, 28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154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16E12-E774-A73E-4EF5-9C5BAF518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14EDF-E9CE-6067-4E75-F1B3FD807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685800"/>
            <a:ext cx="9601200" cy="720213"/>
          </a:xfrm>
        </p:spPr>
        <p:txBody>
          <a:bodyPr rtlCol="0">
            <a:normAutofit/>
          </a:bodyPr>
          <a:lstStyle/>
          <a:p>
            <a:r>
              <a:rPr lang="es-ES" dirty="0"/>
              <a:t>Fertilidad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.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Mejora genética</a:t>
            </a:r>
            <a:endParaRPr lang="es-ES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4F5C4CE7-55E7-4A70-61D2-CE514CFA9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s-ES" sz="2000" dirty="0"/>
          </a:p>
          <a:p>
            <a:pPr rtl="0"/>
            <a:r>
              <a:rPr lang="es-ES" sz="2000" dirty="0">
                <a:solidFill>
                  <a:srgbClr val="AFAFAF"/>
                </a:solidFill>
              </a:rPr>
              <a:t>Se trata de un </a:t>
            </a:r>
            <a:r>
              <a:rPr lang="es-ES" sz="2000" b="1" dirty="0">
                <a:solidFill>
                  <a:srgbClr val="AFAFAF"/>
                </a:solidFill>
              </a:rPr>
              <a:t>carácter multifactorial</a:t>
            </a:r>
            <a:r>
              <a:rPr lang="es-ES" sz="2000" dirty="0">
                <a:solidFill>
                  <a:srgbClr val="AFAFAF"/>
                </a:solidFill>
              </a:rPr>
              <a:t>: depende de factores ambientales, del manejo reproductivo, protocolo de </a:t>
            </a:r>
            <a:r>
              <a:rPr lang="es-ES" sz="2000" dirty="0" err="1">
                <a:solidFill>
                  <a:srgbClr val="AFAFAF"/>
                </a:solidFill>
              </a:rPr>
              <a:t>IAr</a:t>
            </a:r>
            <a:r>
              <a:rPr lang="es-ES" sz="2000" dirty="0">
                <a:solidFill>
                  <a:srgbClr val="AFAFAF"/>
                </a:solidFill>
              </a:rPr>
              <a:t>, …, así como de factores propios del macho y de la hembra</a:t>
            </a:r>
          </a:p>
          <a:p>
            <a:pPr rtl="0"/>
            <a:r>
              <a:rPr lang="es-ES" sz="2000" dirty="0">
                <a:solidFill>
                  <a:srgbClr val="AFAFAF"/>
                </a:solidFill>
              </a:rPr>
              <a:t>Para mejorar la fertilidad podemos actuar a nivel de manejo o a nivel genético</a:t>
            </a:r>
          </a:p>
          <a:p>
            <a:pPr rtl="0"/>
            <a:r>
              <a:rPr lang="es-ES" sz="2000" dirty="0">
                <a:solidFill>
                  <a:srgbClr val="AFAFAF"/>
                </a:solidFill>
              </a:rPr>
              <a:t>A </a:t>
            </a:r>
            <a:r>
              <a:rPr lang="es-ES" sz="2000" b="1" dirty="0">
                <a:solidFill>
                  <a:srgbClr val="AFAFAF"/>
                </a:solidFill>
              </a:rPr>
              <a:t>nivel de manejo</a:t>
            </a:r>
            <a:r>
              <a:rPr lang="es-ES" sz="2000" dirty="0">
                <a:solidFill>
                  <a:srgbClr val="AFAFAF"/>
                </a:solidFill>
              </a:rPr>
              <a:t> serán todas aquellas acciones dirigidas a optimizar el momento de la cubrición/</a:t>
            </a:r>
            <a:r>
              <a:rPr lang="es-ES" sz="2000" dirty="0" err="1">
                <a:solidFill>
                  <a:srgbClr val="AFAFAF"/>
                </a:solidFill>
              </a:rPr>
              <a:t>IAr</a:t>
            </a:r>
            <a:r>
              <a:rPr lang="es-ES" sz="2000" dirty="0">
                <a:solidFill>
                  <a:srgbClr val="AFAFAF"/>
                </a:solidFill>
              </a:rPr>
              <a:t>. Su efecto es </a:t>
            </a:r>
            <a:r>
              <a:rPr lang="es-ES" sz="2000" b="1" dirty="0">
                <a:solidFill>
                  <a:srgbClr val="AFAFAF"/>
                </a:solidFill>
              </a:rPr>
              <a:t>a corto plazo, pero temporal </a:t>
            </a:r>
            <a:r>
              <a:rPr lang="es-ES" sz="2000" dirty="0">
                <a:solidFill>
                  <a:srgbClr val="AFAFAF"/>
                </a:solidFill>
              </a:rPr>
              <a:t>(se mantiene mientras mantengamos ese manejo)</a:t>
            </a:r>
          </a:p>
          <a:p>
            <a:pPr rtl="0"/>
            <a:r>
              <a:rPr lang="es-ES" sz="2000" dirty="0"/>
              <a:t>A </a:t>
            </a:r>
            <a:r>
              <a:rPr lang="es-ES" sz="2000" b="1" dirty="0"/>
              <a:t>nivel genético </a:t>
            </a:r>
            <a:r>
              <a:rPr lang="es-ES" sz="2000" dirty="0"/>
              <a:t>buscaremos mejorar el nivel genético de los animales para el carácter fertilidad. Su efecto es </a:t>
            </a:r>
            <a:r>
              <a:rPr lang="es-ES" sz="2000" b="1" dirty="0"/>
              <a:t>a largo plazo, pero permanente</a:t>
            </a:r>
          </a:p>
          <a:p>
            <a:pPr rtl="0"/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83E4EA8A-E73B-35DD-5F75-9D5D503C0CF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13878" y="6453386"/>
            <a:ext cx="7716644" cy="404614"/>
          </a:xfrm>
        </p:spPr>
        <p:txBody>
          <a:bodyPr/>
          <a:lstStyle/>
          <a:p>
            <a:pPr algn="ctr"/>
            <a:r>
              <a:rPr lang="es-ES" b="1" dirty="0"/>
              <a:t>IV JORNADA DE TRANFERENCIA – Albacete, 28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1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894CF-B057-4D94-4601-EE229147D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88B8D-C807-FE42-8712-7FDEA5CE72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685800"/>
            <a:ext cx="9601200" cy="720213"/>
          </a:xfrm>
        </p:spPr>
        <p:txBody>
          <a:bodyPr rtlCol="0">
            <a:normAutofit/>
          </a:bodyPr>
          <a:lstStyle/>
          <a:p>
            <a:r>
              <a:rPr lang="es-ES" dirty="0"/>
              <a:t>Fertilidad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.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Mejora genética</a:t>
            </a:r>
            <a:endParaRPr lang="es-ES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0BF39412-88EB-68E5-17A4-E5E70F93B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s-ES" sz="2000" dirty="0"/>
          </a:p>
          <a:p>
            <a:pPr marL="0" indent="0" rtl="0">
              <a:buNone/>
            </a:pPr>
            <a:r>
              <a:rPr lang="es-ES" sz="2000" b="1" dirty="0"/>
              <a:t>Modelos</a:t>
            </a:r>
            <a:r>
              <a:rPr lang="es-ES" sz="2000" dirty="0"/>
              <a:t>:</a:t>
            </a:r>
          </a:p>
          <a:p>
            <a:pPr rtl="0"/>
            <a:endParaRPr lang="es-ES" sz="2000" dirty="0"/>
          </a:p>
          <a:p>
            <a:pPr rtl="0"/>
            <a:endParaRPr lang="es-ES" sz="2000" dirty="0"/>
          </a:p>
          <a:p>
            <a:pPr rtl="0"/>
            <a:endParaRPr lang="es-ES" sz="2000" dirty="0"/>
          </a:p>
          <a:p>
            <a:pPr rtl="0"/>
            <a:endParaRPr lang="es-ES" sz="2000" dirty="0"/>
          </a:p>
          <a:p>
            <a:pPr rtl="0"/>
            <a:r>
              <a:rPr lang="es-ES" sz="2000" dirty="0"/>
              <a:t>Incluyen todos los factores ambientales y de manejo </a:t>
            </a:r>
            <a:r>
              <a:rPr lang="es-ES" sz="2000" b="1" dirty="0"/>
              <a:t>conocidos</a:t>
            </a:r>
            <a:r>
              <a:rPr lang="es-ES" sz="2000" dirty="0"/>
              <a:t>. Considerados estos, aún existe mucha variabilidad no explicada (</a:t>
            </a:r>
            <a:r>
              <a:rPr lang="es-ES" sz="2000" b="1" dirty="0"/>
              <a:t>carácter multifactorial</a:t>
            </a:r>
            <a:r>
              <a:rPr lang="es-ES" sz="2000" dirty="0"/>
              <a:t>)</a:t>
            </a:r>
          </a:p>
          <a:p>
            <a:pPr rtl="0"/>
            <a:r>
              <a:rPr lang="es-ES" sz="2000" dirty="0"/>
              <a:t>Pueden incluir la parte genética del macho y/o la oveja</a:t>
            </a:r>
          </a:p>
          <a:p>
            <a:pPr rtl="0"/>
            <a:r>
              <a:rPr lang="es-ES" sz="2000" dirty="0"/>
              <a:t>La estima de la componente genética se hace con y sin genotipos</a:t>
            </a:r>
          </a:p>
          <a:p>
            <a:pPr rtl="0"/>
            <a:r>
              <a:rPr lang="es-ES" sz="2000" dirty="0"/>
              <a:t>Los genotipos se pueden usar para buscar genes asociados al carácter </a:t>
            </a:r>
          </a:p>
          <a:p>
            <a:pPr rtl="0"/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F218276-8D2A-2663-3679-965EAD921D5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13878" y="6453386"/>
            <a:ext cx="7716644" cy="404614"/>
          </a:xfrm>
        </p:spPr>
        <p:txBody>
          <a:bodyPr/>
          <a:lstStyle/>
          <a:p>
            <a:pPr algn="ctr"/>
            <a:r>
              <a:rPr lang="es-ES" b="1" dirty="0"/>
              <a:t>IV JORNADA DE TRANFERENCIA – Albacete, 28 de noviembre de 2024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42E1DA-E989-C39C-30C9-138BFEC0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520" y="2638694"/>
            <a:ext cx="9263280" cy="10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0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67961-C24F-B741-16D5-B7EAB31C0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FF369-149C-4F28-EB2F-BA05A1A05F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685800"/>
            <a:ext cx="9601200" cy="720213"/>
          </a:xfrm>
        </p:spPr>
        <p:txBody>
          <a:bodyPr rtlCol="0">
            <a:normAutofit/>
          </a:bodyPr>
          <a:lstStyle/>
          <a:p>
            <a:r>
              <a:rPr lang="es-ES" dirty="0"/>
              <a:t>Fertilidad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.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Mejora genética</a:t>
            </a:r>
            <a:endParaRPr lang="es-ES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9E33AB69-04AB-74FF-9960-FE07FC299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es-ES" sz="2000" dirty="0"/>
          </a:p>
          <a:p>
            <a:pPr marL="0" indent="0" rtl="0">
              <a:buNone/>
            </a:pPr>
            <a:r>
              <a:rPr lang="es-ES" sz="2000" b="1" dirty="0"/>
              <a:t>Modelos</a:t>
            </a:r>
            <a:r>
              <a:rPr lang="es-ES" sz="2000" dirty="0"/>
              <a:t>:</a:t>
            </a:r>
          </a:p>
          <a:p>
            <a:pPr marL="0" indent="0" rtl="0">
              <a:buNone/>
            </a:pPr>
            <a:endParaRPr lang="es-ES" sz="2000" dirty="0"/>
          </a:p>
          <a:p>
            <a:pPr marL="0" indent="0" rtl="0">
              <a:buNone/>
            </a:pPr>
            <a:endParaRPr lang="es-ES" sz="2000" dirty="0"/>
          </a:p>
          <a:p>
            <a:pPr marL="0" indent="0" rtl="0">
              <a:buNone/>
            </a:pPr>
            <a:endParaRPr lang="es-ES" sz="2000" dirty="0"/>
          </a:p>
          <a:p>
            <a:pPr marL="0" indent="0" rtl="0">
              <a:buNone/>
            </a:pPr>
            <a:endParaRPr lang="es-ES" sz="2000" dirty="0"/>
          </a:p>
          <a:p>
            <a:pPr marL="0" indent="0" rtl="0">
              <a:buNone/>
            </a:pPr>
            <a:endParaRPr lang="es-ES" sz="2000" dirty="0"/>
          </a:p>
          <a:p>
            <a:pPr marL="0" indent="0" rtl="0">
              <a:buNone/>
            </a:pPr>
            <a:endParaRPr lang="es-ES" sz="2000" dirty="0"/>
          </a:p>
          <a:p>
            <a:pPr marL="0" indent="0" rtl="0">
              <a:buNone/>
            </a:pPr>
            <a:endParaRPr lang="es-ES" sz="2000" dirty="0"/>
          </a:p>
          <a:p>
            <a:pPr marL="0" indent="0" rtl="0">
              <a:buNone/>
            </a:pPr>
            <a:endParaRPr lang="es-ES" sz="2000" dirty="0"/>
          </a:p>
          <a:p>
            <a:pPr marL="0" indent="0" rtl="0">
              <a:buNone/>
            </a:pPr>
            <a:r>
              <a:rPr lang="es-ES" sz="1800" dirty="0"/>
              <a:t>*el modelo M7 usa como fenotipo la fertilidad del macho (tasa de concepción)</a:t>
            </a:r>
          </a:p>
          <a:p>
            <a:pPr rtl="0"/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1BDEA566-978C-1AC0-F516-A8C16BAF436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13878" y="6453386"/>
            <a:ext cx="7716644" cy="404614"/>
          </a:xfrm>
        </p:spPr>
        <p:txBody>
          <a:bodyPr/>
          <a:lstStyle/>
          <a:p>
            <a:pPr algn="ctr"/>
            <a:r>
              <a:rPr lang="es-ES" b="1" dirty="0"/>
              <a:t>IV JORNADA DE TRANFERENCIA – Albacete, 28 de noviembre de 2024</a:t>
            </a:r>
            <a:endParaRPr lang="es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7643D2B-5E9A-A04F-47FA-191CD6E14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108029"/>
              </p:ext>
            </p:extLst>
          </p:nvPr>
        </p:nvGraphicFramePr>
        <p:xfrm>
          <a:off x="1668078" y="2682030"/>
          <a:ext cx="9828704" cy="31445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228588">
                  <a:extLst>
                    <a:ext uri="{9D8B030D-6E8A-4147-A177-3AD203B41FA5}">
                      <a16:colId xmlns:a16="http://schemas.microsoft.com/office/drawing/2014/main" val="4127147828"/>
                    </a:ext>
                  </a:extLst>
                </a:gridCol>
                <a:gridCol w="1228588">
                  <a:extLst>
                    <a:ext uri="{9D8B030D-6E8A-4147-A177-3AD203B41FA5}">
                      <a16:colId xmlns:a16="http://schemas.microsoft.com/office/drawing/2014/main" val="3298838137"/>
                    </a:ext>
                  </a:extLst>
                </a:gridCol>
                <a:gridCol w="1228588">
                  <a:extLst>
                    <a:ext uri="{9D8B030D-6E8A-4147-A177-3AD203B41FA5}">
                      <a16:colId xmlns:a16="http://schemas.microsoft.com/office/drawing/2014/main" val="2337202668"/>
                    </a:ext>
                  </a:extLst>
                </a:gridCol>
                <a:gridCol w="1228588">
                  <a:extLst>
                    <a:ext uri="{9D8B030D-6E8A-4147-A177-3AD203B41FA5}">
                      <a16:colId xmlns:a16="http://schemas.microsoft.com/office/drawing/2014/main" val="4020648954"/>
                    </a:ext>
                  </a:extLst>
                </a:gridCol>
                <a:gridCol w="1228588">
                  <a:extLst>
                    <a:ext uri="{9D8B030D-6E8A-4147-A177-3AD203B41FA5}">
                      <a16:colId xmlns:a16="http://schemas.microsoft.com/office/drawing/2014/main" val="3690907954"/>
                    </a:ext>
                  </a:extLst>
                </a:gridCol>
                <a:gridCol w="1228588">
                  <a:extLst>
                    <a:ext uri="{9D8B030D-6E8A-4147-A177-3AD203B41FA5}">
                      <a16:colId xmlns:a16="http://schemas.microsoft.com/office/drawing/2014/main" val="531704247"/>
                    </a:ext>
                  </a:extLst>
                </a:gridCol>
                <a:gridCol w="1228588">
                  <a:extLst>
                    <a:ext uri="{9D8B030D-6E8A-4147-A177-3AD203B41FA5}">
                      <a16:colId xmlns:a16="http://schemas.microsoft.com/office/drawing/2014/main" val="332201001"/>
                    </a:ext>
                  </a:extLst>
                </a:gridCol>
                <a:gridCol w="1228588">
                  <a:extLst>
                    <a:ext uri="{9D8B030D-6E8A-4147-A177-3AD203B41FA5}">
                      <a16:colId xmlns:a16="http://schemas.microsoft.com/office/drawing/2014/main" val="3577660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Oveja 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Oveja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Macho 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Macho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Genotipos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h2 oveja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h2 macho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40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0,02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142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0,06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1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0,06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0,01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973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M4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0,02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39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M5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0,06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88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M6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0,06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0,01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08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M7</a:t>
                      </a:r>
                      <a:r>
                        <a:rPr lang="es-ES" sz="1600" b="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0,10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00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692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27F1C-4DB3-5561-DA88-0E117C461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4B889-7A4A-13ED-4A7D-86E7867EE8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685800"/>
            <a:ext cx="9601200" cy="720213"/>
          </a:xfrm>
        </p:spPr>
        <p:txBody>
          <a:bodyPr rtlCol="0">
            <a:normAutofit/>
          </a:bodyPr>
          <a:lstStyle/>
          <a:p>
            <a:r>
              <a:rPr lang="es-ES" dirty="0"/>
              <a:t>Fertilidad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.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Mejora genética</a:t>
            </a:r>
            <a:endParaRPr lang="es-ES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B88DAB90-B40F-5A80-6C5D-E2172A383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es-ES" sz="2000" dirty="0"/>
          </a:p>
          <a:p>
            <a:pPr marL="0" indent="0" rtl="0">
              <a:buNone/>
            </a:pPr>
            <a:r>
              <a:rPr lang="es-ES" sz="2000" b="1" dirty="0"/>
              <a:t>Correlaciones genéticas</a:t>
            </a:r>
            <a:endParaRPr lang="es-ES" sz="2000" dirty="0"/>
          </a:p>
          <a:p>
            <a:pPr marL="0" indent="0" rtl="0">
              <a:buNone/>
            </a:pPr>
            <a:endParaRPr lang="es-ES" sz="2000" dirty="0"/>
          </a:p>
          <a:p>
            <a:pPr marL="0" indent="0" rtl="0">
              <a:buNone/>
            </a:pPr>
            <a:endParaRPr lang="es-ES" sz="2000" dirty="0"/>
          </a:p>
          <a:p>
            <a:pPr marL="0" indent="0" rtl="0">
              <a:buNone/>
            </a:pPr>
            <a:endParaRPr lang="es-ES" sz="2000" dirty="0"/>
          </a:p>
          <a:p>
            <a:pPr marL="0" indent="0" rtl="0">
              <a:buNone/>
            </a:pPr>
            <a:endParaRPr lang="es-ES" sz="2000" dirty="0"/>
          </a:p>
          <a:p>
            <a:pPr marL="0" indent="0" rtl="0">
              <a:buNone/>
            </a:pPr>
            <a:endParaRPr lang="es-ES" sz="2000" dirty="0"/>
          </a:p>
          <a:p>
            <a:pPr marL="0" indent="0" rtl="0">
              <a:buNone/>
            </a:pPr>
            <a:endParaRPr lang="es-ES" sz="2000" dirty="0"/>
          </a:p>
          <a:p>
            <a:pPr marL="0" indent="0" rtl="0">
              <a:buNone/>
            </a:pPr>
            <a:r>
              <a:rPr lang="es-ES" sz="1800" dirty="0"/>
              <a:t>En verde las heredabilidades, en blanco las correlaciones genéticas</a:t>
            </a:r>
          </a:p>
          <a:p>
            <a:pPr rtl="0"/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62A3D6F2-8A3F-148C-C817-1CC943F788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13878" y="6453386"/>
            <a:ext cx="7716644" cy="404614"/>
          </a:xfrm>
        </p:spPr>
        <p:txBody>
          <a:bodyPr/>
          <a:lstStyle/>
          <a:p>
            <a:pPr algn="ctr"/>
            <a:r>
              <a:rPr lang="es-ES" b="1" dirty="0"/>
              <a:t>IV JORNADA DE TRANFERENCIA – Albacete, 28 de noviembre de 2024</a:t>
            </a:r>
            <a:endParaRPr lang="es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CC26BAE-E6F9-0A0F-69A3-62302C253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90122"/>
              </p:ext>
            </p:extLst>
          </p:nvPr>
        </p:nvGraphicFramePr>
        <p:xfrm>
          <a:off x="2883733" y="2716435"/>
          <a:ext cx="6602620" cy="221110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650655">
                  <a:extLst>
                    <a:ext uri="{9D8B030D-6E8A-4147-A177-3AD203B41FA5}">
                      <a16:colId xmlns:a16="http://schemas.microsoft.com/office/drawing/2014/main" val="4127147828"/>
                    </a:ext>
                  </a:extLst>
                </a:gridCol>
                <a:gridCol w="1650655">
                  <a:extLst>
                    <a:ext uri="{9D8B030D-6E8A-4147-A177-3AD203B41FA5}">
                      <a16:colId xmlns:a16="http://schemas.microsoft.com/office/drawing/2014/main" val="3298838137"/>
                    </a:ext>
                  </a:extLst>
                </a:gridCol>
                <a:gridCol w="1650655">
                  <a:extLst>
                    <a:ext uri="{9D8B030D-6E8A-4147-A177-3AD203B41FA5}">
                      <a16:colId xmlns:a16="http://schemas.microsoft.com/office/drawing/2014/main" val="2337202668"/>
                    </a:ext>
                  </a:extLst>
                </a:gridCol>
                <a:gridCol w="1650655">
                  <a:extLst>
                    <a:ext uri="{9D8B030D-6E8A-4147-A177-3AD203B41FA5}">
                      <a16:colId xmlns:a16="http://schemas.microsoft.com/office/drawing/2014/main" val="4020648954"/>
                    </a:ext>
                  </a:extLst>
                </a:gridCol>
              </a:tblGrid>
              <a:tr h="526432"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Fertilidad 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Fertilidad macho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Leche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0405399"/>
                  </a:ext>
                </a:extLst>
              </a:tr>
              <a:tr h="526432">
                <a:tc>
                  <a:txBody>
                    <a:bodyPr/>
                    <a:lstStyle/>
                    <a:p>
                      <a:r>
                        <a:rPr lang="es-ES" sz="1600" b="1" dirty="0"/>
                        <a:t>Fertilidad 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FA00"/>
                          </a:solidFill>
                        </a:rPr>
                        <a:t>0,01 - 0,06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0,03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 – 0,02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142581"/>
                  </a:ext>
                </a:extLst>
              </a:tr>
              <a:tr h="526432">
                <a:tc>
                  <a:txBody>
                    <a:bodyPr/>
                    <a:lstStyle/>
                    <a:p>
                      <a:r>
                        <a:rPr lang="es-ES" sz="1600" b="1" dirty="0"/>
                        <a:t>Fertilidad macho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>
                          <a:solidFill>
                            <a:srgbClr val="00FA00"/>
                          </a:solidFill>
                        </a:rPr>
                        <a:t>0,10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/>
                        <a:t>– 0,15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8165030"/>
                  </a:ext>
                </a:extLst>
              </a:tr>
              <a:tr h="526432">
                <a:tc>
                  <a:txBody>
                    <a:bodyPr/>
                    <a:lstStyle/>
                    <a:p>
                      <a:r>
                        <a:rPr lang="es-ES" sz="1600" b="1" dirty="0"/>
                        <a:t>Leche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00FA00"/>
                          </a:solidFill>
                        </a:rPr>
                        <a:t>0,21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3973229"/>
                  </a:ext>
                </a:extLst>
              </a:tr>
            </a:tbl>
          </a:graphicData>
        </a:graphic>
      </p:graphicFrame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05EFA212-E51C-7AB5-33A4-F679E9ED560E}"/>
              </a:ext>
            </a:extLst>
          </p:cNvPr>
          <p:cNvSpPr/>
          <p:nvPr/>
        </p:nvSpPr>
        <p:spPr>
          <a:xfrm>
            <a:off x="6185043" y="3821987"/>
            <a:ext cx="2917860" cy="51370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624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11477-1D5F-DE96-4CD9-C7374D2A4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24781-B332-DDB0-6B2A-7AB125BE5C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685800"/>
            <a:ext cx="9601200" cy="720213"/>
          </a:xfrm>
        </p:spPr>
        <p:txBody>
          <a:bodyPr rtlCol="0">
            <a:normAutofit/>
          </a:bodyPr>
          <a:lstStyle/>
          <a:p>
            <a:r>
              <a:rPr lang="es-ES" dirty="0"/>
              <a:t>Fertilidad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.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Resumen</a:t>
            </a:r>
            <a:endParaRPr lang="es-ES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6483D4CC-EBEE-A997-52DC-4DDE64490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s-ES" sz="2000" dirty="0"/>
          </a:p>
          <a:p>
            <a:pPr rtl="0"/>
            <a:r>
              <a:rPr lang="es-ES" sz="2000" dirty="0"/>
              <a:t>Carácter multifactorial. Necesidad de recoger mucha información</a:t>
            </a:r>
          </a:p>
          <a:p>
            <a:pPr rtl="0"/>
            <a:r>
              <a:rPr lang="es-ES" sz="2000" dirty="0"/>
              <a:t>Factores ambientales/manejo. Necesidad de adaptar los protocolos de IA y el manejo reproductivo</a:t>
            </a:r>
          </a:p>
          <a:p>
            <a:pPr rtl="0"/>
            <a:r>
              <a:rPr lang="es-ES" sz="2000" dirty="0"/>
              <a:t>Base genética. La fertilidad a la IA tiene muy baja heredabilidad. La fertilidad de macho es más heredable</a:t>
            </a:r>
          </a:p>
          <a:p>
            <a:pPr rtl="0"/>
            <a:r>
              <a:rPr lang="es-ES" sz="2000" dirty="0"/>
              <a:t>Correlación genética antagonista con la producción de leche</a:t>
            </a:r>
          </a:p>
          <a:p>
            <a:pPr rtl="0"/>
            <a:r>
              <a:rPr lang="es-ES" sz="2000" dirty="0"/>
              <a:t>Se podría desarrollar un índice combinado de producción + fertilidad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E525AC3-1508-FD12-8948-9A3ECE94E32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13878" y="6453386"/>
            <a:ext cx="7716644" cy="404614"/>
          </a:xfrm>
        </p:spPr>
        <p:txBody>
          <a:bodyPr/>
          <a:lstStyle/>
          <a:p>
            <a:pPr algn="ctr"/>
            <a:r>
              <a:rPr lang="es-ES" b="1" dirty="0"/>
              <a:t>IV JORNADA DE TRANFERENCIA – Albacete, 28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040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87F3-6B4A-40F1-BCC1-2E7D4A05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05" y="1096419"/>
            <a:ext cx="10399593" cy="1909599"/>
          </a:xfrm>
        </p:spPr>
        <p:txBody>
          <a:bodyPr rtlCol="0">
            <a:normAutofit/>
          </a:bodyPr>
          <a:lstStyle/>
          <a:p>
            <a:pPr rtl="0"/>
            <a:r>
              <a:rPr lang="es-ES" cap="none" dirty="0"/>
              <a:t>GRACIAS POR SU ATENCIÓN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2DF4A103-ED28-4AA9-84DF-3EBEB7699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401" y="2901041"/>
            <a:ext cx="4651400" cy="2615340"/>
          </a:xfrm>
          <a:prstGeom prst="rect">
            <a:avLst/>
          </a:prstGeom>
        </p:spPr>
      </p:pic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B6B9AB63-453B-4C50-9926-5EAD9D269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97" y="5463893"/>
            <a:ext cx="4812376" cy="86177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173EFD3-BFAA-43B6-8038-5BAA5162E8F6}"/>
              </a:ext>
            </a:extLst>
          </p:cNvPr>
          <p:cNvSpPr txBox="1"/>
          <p:nvPr/>
        </p:nvSpPr>
        <p:spPr>
          <a:xfrm>
            <a:off x="4931273" y="5463893"/>
            <a:ext cx="71955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/>
              <a:t>Este Grupo Operativo ha sido beneficiario de las ayudas destinadas a promover la cooperación innovadora mediante la constitución de grupos operativos de innovación y la realización de proyectos piloto innovadores en la producción primaria agrícola y ganadera, en el marco del Programa de Desarrollo Rural de Castilla-La Mancha para el período 2014-2020. Está cofinanciado en un 90% por Fondos FEADER, y el resto, por la Administración General de Estado en un 3% y por la Junta de Comunidades de Castilla-La Mancha en un 7 %, con un presupuesto de 156.808,41€.</a:t>
            </a:r>
          </a:p>
        </p:txBody>
      </p:sp>
    </p:spTree>
    <p:extLst>
      <p:ext uri="{BB962C8B-B14F-4D97-AF65-F5344CB8AC3E}">
        <p14:creationId xmlns:p14="http://schemas.microsoft.com/office/powerpoint/2010/main" val="329477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28594-E3E7-4921-BB26-C93A4252F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sz="4000" cap="none" dirty="0">
                <a:latin typeface="Impact" panose="020B0806030902050204" pitchFamily="34" charset="0"/>
              </a:rPr>
              <a:t>Inclusión del carácter fertilidad como objetivo de selección en el programa de mejora de la oveja Manchega (O4)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CAE2CE-F5D8-4BB6-A52B-9737F0CA1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Manuel Ramón Fernández – INIA-CSIC</a:t>
            </a:r>
          </a:p>
        </p:txBody>
      </p:sp>
    </p:spTree>
    <p:extLst>
      <p:ext uri="{BB962C8B-B14F-4D97-AF65-F5344CB8AC3E}">
        <p14:creationId xmlns:p14="http://schemas.microsoft.com/office/powerpoint/2010/main" val="268254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DF258-FBDF-4B27-9629-7EDE5A44E5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685800"/>
            <a:ext cx="9601200" cy="720213"/>
          </a:xfrm>
        </p:spPr>
        <p:txBody>
          <a:bodyPr rtlCol="0"/>
          <a:lstStyle/>
          <a:p>
            <a:pPr rtl="0"/>
            <a:r>
              <a:rPr lang="es-ES" dirty="0"/>
              <a:t>Fertilidad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9276B044-A495-4FDE-B341-D8F787F3B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s-ES" sz="2000" dirty="0"/>
          </a:p>
          <a:p>
            <a:pPr rtl="0"/>
            <a:r>
              <a:rPr lang="es-ES" sz="2000" dirty="0"/>
              <a:t>Los programas de selección genética se basan en la selección de los “mejores” animales para los caracteres de interés económico para usarlos como </a:t>
            </a:r>
            <a:r>
              <a:rPr lang="es-ES" sz="2000" b="1" dirty="0"/>
              <a:t>reproductores</a:t>
            </a:r>
            <a:r>
              <a:rPr lang="es-ES" sz="2000" dirty="0"/>
              <a:t>, de forma que la siguiente generación será en promedio mejor a la actual para esos caracteres</a:t>
            </a:r>
          </a:p>
          <a:p>
            <a:pPr rtl="0"/>
            <a:r>
              <a:rPr lang="es-ES" sz="2000" dirty="0"/>
              <a:t>El uso de la </a:t>
            </a:r>
            <a:r>
              <a:rPr lang="es-ES" sz="2000" b="1" dirty="0"/>
              <a:t>inseminación artificial </a:t>
            </a:r>
            <a:r>
              <a:rPr lang="es-ES" sz="2000" dirty="0"/>
              <a:t>(</a:t>
            </a:r>
            <a:r>
              <a:rPr lang="es-ES" sz="2000" dirty="0" err="1"/>
              <a:t>IAr</a:t>
            </a:r>
            <a:r>
              <a:rPr lang="es-ES" sz="2000" dirty="0"/>
              <a:t>) permite usar unos pocos machos muy buenos de forma que la difusión de la mejora es mayor y el progreso genético más rápido</a:t>
            </a:r>
          </a:p>
          <a:p>
            <a:pPr rtl="0"/>
            <a:r>
              <a:rPr lang="es-ES" sz="2000" dirty="0"/>
              <a:t>La </a:t>
            </a:r>
            <a:r>
              <a:rPr lang="es-ES" sz="2000" b="1" dirty="0"/>
              <a:t>fertilidad por </a:t>
            </a:r>
            <a:r>
              <a:rPr lang="es-ES" sz="2000" b="1" dirty="0" err="1"/>
              <a:t>IAr</a:t>
            </a:r>
            <a:r>
              <a:rPr lang="es-ES" sz="2000" dirty="0"/>
              <a:t> es, por tanto, un carácter clave en los programas de mejora genética</a:t>
            </a:r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F6DDD244-D595-4C4E-9A76-2AAB7198126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13878" y="6453386"/>
            <a:ext cx="7716644" cy="404614"/>
          </a:xfrm>
        </p:spPr>
        <p:txBody>
          <a:bodyPr/>
          <a:lstStyle/>
          <a:p>
            <a:pPr algn="ctr"/>
            <a:r>
              <a:rPr lang="es-ES" b="1" dirty="0"/>
              <a:t>IV JORNADA DE TRANFERENCIA – Albacete, 28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53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7C7F0-478F-8464-9E01-50A7752E4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A033F431-C0C3-B3C0-1FA4-97471685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2064857"/>
            <a:ext cx="6591300" cy="42291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51E40A-74A9-C492-B3D6-1BC891F475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685800"/>
            <a:ext cx="9601200" cy="720213"/>
          </a:xfrm>
        </p:spPr>
        <p:txBody>
          <a:bodyPr rtlCol="0"/>
          <a:lstStyle/>
          <a:p>
            <a:pPr rtl="0"/>
            <a:r>
              <a:rPr lang="es-ES" dirty="0"/>
              <a:t>Fertilidad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1A8F2D5E-F9B9-9E7A-A9F9-F7AA1723B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s-ES" sz="2000" dirty="0"/>
          </a:p>
          <a:p>
            <a:pPr marL="0" indent="0" rtl="0">
              <a:buNone/>
            </a:pPr>
            <a:r>
              <a:rPr lang="es-ES" sz="2000" dirty="0"/>
              <a:t>pero…</a:t>
            </a:r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8F7841B-3056-BA5C-76D4-7DCE28B17C2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13878" y="6453386"/>
            <a:ext cx="7716644" cy="404614"/>
          </a:xfrm>
        </p:spPr>
        <p:txBody>
          <a:bodyPr/>
          <a:lstStyle/>
          <a:p>
            <a:pPr algn="ctr"/>
            <a:r>
              <a:rPr lang="es-ES" b="1" dirty="0"/>
              <a:t>IV JORNADA DE TRANFERENCIA – Albacete, 28 de noviembre de 2024</a:t>
            </a:r>
            <a:endParaRPr lang="es-ES" dirty="0"/>
          </a:p>
        </p:txBody>
      </p:sp>
      <p:pic>
        <p:nvPicPr>
          <p:cNvPr id="1026" name="Picture 2" descr="Flechas De Recesión PNG Imágenes Transparentes - Pngtree">
            <a:extLst>
              <a:ext uri="{FF2B5EF4-FFF2-40B4-BE49-F238E27FC236}">
                <a16:creationId xmlns:a16="http://schemas.microsoft.com/office/drawing/2014/main" id="{115DE096-CA26-827F-1895-E5B02317F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996" y="3429000"/>
            <a:ext cx="2833954" cy="18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21CE6AC1-CCE1-3247-EE63-8B63D4669E42}"/>
              </a:ext>
            </a:extLst>
          </p:cNvPr>
          <p:cNvSpPr/>
          <p:nvPr/>
        </p:nvSpPr>
        <p:spPr>
          <a:xfrm>
            <a:off x="6164492" y="3565130"/>
            <a:ext cx="349322" cy="328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C689779-202D-94AE-14A0-A7BBB18B456E}"/>
              </a:ext>
            </a:extLst>
          </p:cNvPr>
          <p:cNvCxnSpPr/>
          <p:nvPr/>
        </p:nvCxnSpPr>
        <p:spPr>
          <a:xfrm flipV="1">
            <a:off x="6349427" y="3893904"/>
            <a:ext cx="0" cy="19734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68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99F57-103D-7D86-2AAC-52FFA3A58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DB27C-EF24-35E1-8080-B75DED6C00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685800"/>
            <a:ext cx="9601200" cy="720213"/>
          </a:xfrm>
        </p:spPr>
        <p:txBody>
          <a:bodyPr rtlCol="0"/>
          <a:lstStyle/>
          <a:p>
            <a:pPr rtl="0"/>
            <a:r>
              <a:rPr lang="es-ES" dirty="0"/>
              <a:t>Fertilidad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8F3644AF-4413-E97E-9C41-52F6063BF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s-ES" sz="2000" dirty="0"/>
          </a:p>
          <a:p>
            <a:pPr rtl="0"/>
            <a:r>
              <a:rPr lang="es-ES" sz="2000" dirty="0"/>
              <a:t>Se trata de un </a:t>
            </a:r>
            <a:r>
              <a:rPr lang="es-ES" sz="2000" b="1" dirty="0"/>
              <a:t>carácter multifactorial</a:t>
            </a:r>
            <a:r>
              <a:rPr lang="es-ES" sz="2000" dirty="0"/>
              <a:t>: depende de factores ambientales, del manejo reproductivo, protocolo de </a:t>
            </a:r>
            <a:r>
              <a:rPr lang="es-ES" sz="2000" dirty="0" err="1"/>
              <a:t>IAr</a:t>
            </a:r>
            <a:r>
              <a:rPr lang="es-ES" sz="2000" dirty="0"/>
              <a:t>, …, así como de factores propios del macho y de la hembra</a:t>
            </a:r>
          </a:p>
          <a:p>
            <a:pPr rtl="0"/>
            <a:r>
              <a:rPr lang="es-ES" sz="2000" dirty="0"/>
              <a:t>Para mejorar la fertilidad podemos actuar a nivel de manejo o a nivel genético</a:t>
            </a:r>
          </a:p>
          <a:p>
            <a:pPr rtl="0"/>
            <a:r>
              <a:rPr lang="es-ES" sz="2000" dirty="0"/>
              <a:t>A </a:t>
            </a:r>
            <a:r>
              <a:rPr lang="es-ES" sz="2000" b="1" dirty="0"/>
              <a:t>nivel de manejo</a:t>
            </a:r>
            <a:r>
              <a:rPr lang="es-ES" sz="2000" dirty="0"/>
              <a:t> serán todas aquellas acciones dirigidas a optimizar el momento de la cubrición/</a:t>
            </a:r>
            <a:r>
              <a:rPr lang="es-ES" sz="2000" dirty="0" err="1"/>
              <a:t>IAr</a:t>
            </a:r>
            <a:r>
              <a:rPr lang="es-ES" sz="2000" dirty="0"/>
              <a:t>. Su efecto es </a:t>
            </a:r>
            <a:r>
              <a:rPr lang="es-ES" sz="2000" b="1" dirty="0"/>
              <a:t>a corto plazo, pero temporal </a:t>
            </a:r>
            <a:r>
              <a:rPr lang="es-ES" sz="2000" dirty="0"/>
              <a:t>(se mantiene mientras mantengamos ese manejo)</a:t>
            </a:r>
          </a:p>
          <a:p>
            <a:pPr rtl="0"/>
            <a:r>
              <a:rPr lang="es-ES" sz="2000" dirty="0"/>
              <a:t>A </a:t>
            </a:r>
            <a:r>
              <a:rPr lang="es-ES" sz="2000" b="1" dirty="0"/>
              <a:t>nivel genético </a:t>
            </a:r>
            <a:r>
              <a:rPr lang="es-ES" sz="2000" dirty="0"/>
              <a:t>buscaremos mejorar el nivel genético de los animales para el carácter fertilidad. Su efecto es </a:t>
            </a:r>
            <a:r>
              <a:rPr lang="es-ES" sz="2000" b="1" dirty="0"/>
              <a:t>a largo plazo, pero permanente</a:t>
            </a:r>
          </a:p>
          <a:p>
            <a:pPr rtl="0"/>
            <a:r>
              <a:rPr lang="es-ES" sz="2000" b="1" dirty="0"/>
              <a:t>Carácter dicotómico: </a:t>
            </a:r>
            <a:r>
              <a:rPr lang="es-ES" sz="2000" dirty="0"/>
              <a:t>Sí/No, difícil trabajar con él</a:t>
            </a:r>
          </a:p>
          <a:p>
            <a:pPr rtl="0"/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92E8004-234B-E3EC-E62E-85CB9DEF3FA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13878" y="6453386"/>
            <a:ext cx="7716644" cy="404614"/>
          </a:xfrm>
        </p:spPr>
        <p:txBody>
          <a:bodyPr/>
          <a:lstStyle/>
          <a:p>
            <a:pPr algn="ctr"/>
            <a:r>
              <a:rPr lang="es-ES" b="1" dirty="0"/>
              <a:t>IV JORNADA DE TRANFERENCIA – Albacete, 28 de noviembre de 2024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82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95038-E111-CE54-7FFB-BEE9F5D72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1269C-FCB2-21A4-EB5D-5B6E56A995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685800"/>
            <a:ext cx="9601200" cy="720213"/>
          </a:xfrm>
        </p:spPr>
        <p:txBody>
          <a:bodyPr rtlCol="0"/>
          <a:lstStyle/>
          <a:p>
            <a:pPr rtl="0"/>
            <a:r>
              <a:rPr lang="es-ES" dirty="0"/>
              <a:t>Fertilidad. </a:t>
            </a:r>
            <a:r>
              <a:rPr lang="es-ES" sz="3600" dirty="0"/>
              <a:t>Factores ambientales/manejo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332E13E-9845-EA7E-C20B-A72833613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s-ES" sz="2000" dirty="0"/>
          </a:p>
          <a:p>
            <a:pPr rtl="0"/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64A08C52-6629-09CF-26C0-D609FA1221C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13878" y="6453386"/>
            <a:ext cx="7716644" cy="404614"/>
          </a:xfrm>
        </p:spPr>
        <p:txBody>
          <a:bodyPr/>
          <a:lstStyle/>
          <a:p>
            <a:pPr algn="ctr"/>
            <a:r>
              <a:rPr lang="es-ES" b="1" dirty="0"/>
              <a:t>IV JORNADA DE TRANFERENCIA – Albacete, 28 de noviembre de 2024</a:t>
            </a:r>
            <a:endParaRPr lang="es-ES" dirty="0"/>
          </a:p>
        </p:txBody>
      </p:sp>
      <p:sp>
        <p:nvSpPr>
          <p:cNvPr id="4" name="Marcador de posición de contenido 2">
            <a:extLst>
              <a:ext uri="{FF2B5EF4-FFF2-40B4-BE49-F238E27FC236}">
                <a16:creationId xmlns:a16="http://schemas.microsoft.com/office/drawing/2014/main" id="{7D30234A-F274-F641-9B43-70B7AC0BCB91}"/>
              </a:ext>
            </a:extLst>
          </p:cNvPr>
          <p:cNvSpPr txBox="1">
            <a:spLocks/>
          </p:cNvSpPr>
          <p:nvPr/>
        </p:nvSpPr>
        <p:spPr>
          <a:xfrm>
            <a:off x="1524000" y="1637071"/>
            <a:ext cx="4393915" cy="4382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73252" indent="-34290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30452" indent="-34290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87652" indent="-34290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87702" indent="-28575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dirty="0"/>
          </a:p>
          <a:p>
            <a:r>
              <a:rPr lang="es-ES" sz="2000" b="1" dirty="0"/>
              <a:t>Época del año</a:t>
            </a:r>
            <a:r>
              <a:rPr lang="es-ES" sz="2000" dirty="0"/>
              <a:t>: son animales con estacionalidad reproductiva, de ciclo corto (anestro cuando las horas de luz aumentan)</a:t>
            </a:r>
          </a:p>
          <a:p>
            <a:r>
              <a:rPr lang="es-ES" sz="2000" dirty="0"/>
              <a:t>Menor fertilidad en los meses de verano (junio – agosto)</a:t>
            </a:r>
          </a:p>
          <a:p>
            <a:r>
              <a:rPr lang="es-ES" sz="2000" dirty="0"/>
              <a:t>El mes de cubrición también condiciona el tipo de alimentación</a:t>
            </a:r>
          </a:p>
          <a:p>
            <a:endParaRPr lang="es-ES" dirty="0"/>
          </a:p>
        </p:txBody>
      </p:sp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693733FF-3CD0-FF6D-FA57-10BC73A50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087" y="2114718"/>
            <a:ext cx="5556963" cy="353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3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0226E-8984-20F6-9C1A-D3833A085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2B27D911-241D-CFB8-49A0-AD9769D97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722" y="2485701"/>
            <a:ext cx="5600000" cy="360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26FE7A7-19CD-6F2B-AA5E-A00E54E97B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685800"/>
            <a:ext cx="9601200" cy="720213"/>
          </a:xfrm>
        </p:spPr>
        <p:txBody>
          <a:bodyPr rtlCol="0">
            <a:normAutofit/>
          </a:bodyPr>
          <a:lstStyle/>
          <a:p>
            <a:r>
              <a:rPr lang="es-ES" dirty="0"/>
              <a:t>Fertilidad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 .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Factores ambientales/manejo</a:t>
            </a:r>
            <a:endParaRPr lang="es-ES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4CC0B357-CF2D-8AF5-10AA-535FB1C45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s-ES" sz="2000" dirty="0"/>
          </a:p>
          <a:p>
            <a:pPr rtl="0"/>
            <a:r>
              <a:rPr lang="es-ES" sz="2000" dirty="0"/>
              <a:t>La fertilidad varía con la </a:t>
            </a:r>
            <a:r>
              <a:rPr lang="es-ES" sz="2000" b="1" dirty="0"/>
              <a:t>edad del macho</a:t>
            </a:r>
            <a:endParaRPr lang="es-ES" b="1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4CBF1601-083E-3813-DD6E-41899442A56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13878" y="6453386"/>
            <a:ext cx="7716644" cy="404614"/>
          </a:xfrm>
        </p:spPr>
        <p:txBody>
          <a:bodyPr/>
          <a:lstStyle/>
          <a:p>
            <a:pPr algn="ctr"/>
            <a:r>
              <a:rPr lang="es-ES" b="1" dirty="0"/>
              <a:t>IV JORNADA DE TRANFERENCIA – Albacete, 28 de noviembre de 2024</a:t>
            </a:r>
            <a:endParaRPr lang="es-ES" dirty="0"/>
          </a:p>
        </p:txBody>
      </p:sp>
      <p:pic>
        <p:nvPicPr>
          <p:cNvPr id="8" name="Imagen 7" descr="Gráfico, Histograma&#10;&#10;Descripción generada automáticamente">
            <a:extLst>
              <a:ext uri="{FF2B5EF4-FFF2-40B4-BE49-F238E27FC236}">
                <a16:creationId xmlns:a16="http://schemas.microsoft.com/office/drawing/2014/main" id="{1A886BA1-F10A-D7AE-C342-BE5C3C49E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231" y="2565173"/>
            <a:ext cx="3407782" cy="1803685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7C52F1A1-168A-D2CD-14BD-60F003C8BEEE}"/>
              </a:ext>
            </a:extLst>
          </p:cNvPr>
          <p:cNvSpPr/>
          <p:nvPr/>
        </p:nvSpPr>
        <p:spPr>
          <a:xfrm>
            <a:off x="5445301" y="4582271"/>
            <a:ext cx="308226" cy="308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20E7CFF1-AB1E-FAA3-80BA-F3B48DCA7542}"/>
              </a:ext>
            </a:extLst>
          </p:cNvPr>
          <p:cNvSpPr/>
          <p:nvPr/>
        </p:nvSpPr>
        <p:spPr>
          <a:xfrm>
            <a:off x="5722705" y="4037744"/>
            <a:ext cx="3801439" cy="1212350"/>
          </a:xfrm>
          <a:custGeom>
            <a:avLst/>
            <a:gdLst>
              <a:gd name="connsiteX0" fmla="*/ 0 w 3801439"/>
              <a:gd name="connsiteY0" fmla="*/ 832207 h 1090256"/>
              <a:gd name="connsiteX1" fmla="*/ 832207 w 3801439"/>
              <a:gd name="connsiteY1" fmla="*/ 1089060 h 1090256"/>
              <a:gd name="connsiteX2" fmla="*/ 3287731 w 3801439"/>
              <a:gd name="connsiteY2" fmla="*/ 739739 h 1090256"/>
              <a:gd name="connsiteX3" fmla="*/ 3801439 w 3801439"/>
              <a:gd name="connsiteY3" fmla="*/ 0 h 1090256"/>
              <a:gd name="connsiteX4" fmla="*/ 3801439 w 3801439"/>
              <a:gd name="connsiteY4" fmla="*/ 0 h 109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1439" h="1090256">
                <a:moveTo>
                  <a:pt x="0" y="832207"/>
                </a:moveTo>
                <a:cubicBezTo>
                  <a:pt x="142126" y="968339"/>
                  <a:pt x="284252" y="1104471"/>
                  <a:pt x="832207" y="1089060"/>
                </a:cubicBezTo>
                <a:cubicBezTo>
                  <a:pt x="1380162" y="1073649"/>
                  <a:pt x="2792859" y="921249"/>
                  <a:pt x="3287731" y="739739"/>
                </a:cubicBezTo>
                <a:cubicBezTo>
                  <a:pt x="3782603" y="558229"/>
                  <a:pt x="3801439" y="0"/>
                  <a:pt x="3801439" y="0"/>
                </a:cubicBezTo>
                <a:lnTo>
                  <a:pt x="3801439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9D8603-5987-BDCD-596B-29EBACDA999C}"/>
              </a:ext>
            </a:extLst>
          </p:cNvPr>
          <p:cNvSpPr txBox="1"/>
          <p:nvPr/>
        </p:nvSpPr>
        <p:spPr>
          <a:xfrm>
            <a:off x="9441950" y="4450751"/>
            <a:ext cx="1982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505046"/>
                </a:solidFill>
              </a:rPr>
              <a:t>Hay menos datos, transición entre prueba y mejorantes</a:t>
            </a:r>
          </a:p>
        </p:txBody>
      </p:sp>
    </p:spTree>
    <p:extLst>
      <p:ext uri="{BB962C8B-B14F-4D97-AF65-F5344CB8AC3E}">
        <p14:creationId xmlns:p14="http://schemas.microsoft.com/office/powerpoint/2010/main" val="269271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1D8A5-96A4-0958-821A-7C3A82493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48639423-3369-4CA8-151D-F520C8F50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668" y="2592222"/>
            <a:ext cx="5500663" cy="36108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7BF648-A236-21C3-EB2E-113A1C8809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685800"/>
            <a:ext cx="9601200" cy="720213"/>
          </a:xfrm>
        </p:spPr>
        <p:txBody>
          <a:bodyPr rtlCol="0">
            <a:normAutofit/>
          </a:bodyPr>
          <a:lstStyle/>
          <a:p>
            <a:r>
              <a:rPr lang="es-ES" dirty="0"/>
              <a:t>Fertilidad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 .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Factores ambientales/manejo</a:t>
            </a:r>
            <a:endParaRPr lang="es-ES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C23C6423-4F62-2727-431D-D16152D08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s-ES" sz="2000" dirty="0"/>
          </a:p>
          <a:p>
            <a:pPr rtl="0"/>
            <a:r>
              <a:rPr lang="es-ES" sz="2000" dirty="0"/>
              <a:t>La fertilidad varía con la </a:t>
            </a:r>
            <a:r>
              <a:rPr lang="es-ES" sz="2000" b="1" dirty="0"/>
              <a:t>edad de la oveja</a:t>
            </a:r>
            <a:endParaRPr lang="es-ES" b="1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F2F52FA8-FDF9-83B5-81DE-F2401E3048B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13878" y="6453386"/>
            <a:ext cx="7716644" cy="404614"/>
          </a:xfrm>
        </p:spPr>
        <p:txBody>
          <a:bodyPr/>
          <a:lstStyle/>
          <a:p>
            <a:pPr algn="ctr"/>
            <a:r>
              <a:rPr lang="es-ES" b="1" dirty="0"/>
              <a:t>IV JORNADA DE TRANFERENCIA – Albacete, 28 de noviembre de 2024</a:t>
            </a:r>
            <a:endParaRPr lang="es-ES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DB34BEC-5F7E-E7C2-B0A0-669085BA2786}"/>
              </a:ext>
            </a:extLst>
          </p:cNvPr>
          <p:cNvCxnSpPr/>
          <p:nvPr/>
        </p:nvCxnSpPr>
        <p:spPr>
          <a:xfrm flipV="1">
            <a:off x="6318607" y="4212404"/>
            <a:ext cx="0" cy="165499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A4A106C5-CAD0-6270-34D2-8C389A1B755B}"/>
              </a:ext>
            </a:extLst>
          </p:cNvPr>
          <p:cNvSpPr/>
          <p:nvPr/>
        </p:nvSpPr>
        <p:spPr>
          <a:xfrm>
            <a:off x="6154215" y="3935001"/>
            <a:ext cx="308226" cy="308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69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8FBD2-86CC-2077-DFDA-8D269DC0C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2EEBA-2751-ED08-B5F7-2E72F14C82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685800"/>
            <a:ext cx="9601200" cy="720213"/>
          </a:xfrm>
        </p:spPr>
        <p:txBody>
          <a:bodyPr rtlCol="0">
            <a:normAutofit/>
          </a:bodyPr>
          <a:lstStyle/>
          <a:p>
            <a:r>
              <a:rPr lang="es-ES" dirty="0"/>
              <a:t>Fertilidad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 .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Factores ambientales/manejo</a:t>
            </a:r>
            <a:endParaRPr lang="es-ES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A65A621F-564A-3D81-C1F2-D898892A1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s-ES" sz="2000" dirty="0"/>
          </a:p>
          <a:p>
            <a:pPr rtl="0"/>
            <a:r>
              <a:rPr lang="es-ES" sz="2000" dirty="0"/>
              <a:t>La fertilidad varía con el </a:t>
            </a:r>
            <a:r>
              <a:rPr lang="es-ES" sz="2000" b="1" dirty="0"/>
              <a:t>intervalo entre el parto anterior y la </a:t>
            </a:r>
            <a:r>
              <a:rPr lang="es-ES" sz="2000" b="1" dirty="0" err="1"/>
              <a:t>IAr</a:t>
            </a:r>
            <a:endParaRPr lang="es-ES" b="1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0305C46-4064-ACAC-8EBA-386FBBDA67F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313878" y="6453386"/>
            <a:ext cx="7716644" cy="404614"/>
          </a:xfrm>
        </p:spPr>
        <p:txBody>
          <a:bodyPr/>
          <a:lstStyle/>
          <a:p>
            <a:pPr algn="ctr"/>
            <a:r>
              <a:rPr lang="es-ES" b="1" dirty="0"/>
              <a:t>IV JORNADA DE TRANFERENCIA – Albacete, 28 de noviembre de 2024</a:t>
            </a:r>
            <a:endParaRPr lang="es-E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86BD5C5E-5A0F-EBF1-FF77-3012965057FD}"/>
              </a:ext>
            </a:extLst>
          </p:cNvPr>
          <p:cNvGrpSpPr/>
          <p:nvPr/>
        </p:nvGrpSpPr>
        <p:grpSpPr>
          <a:xfrm>
            <a:off x="3194121" y="2438627"/>
            <a:ext cx="5956157" cy="3917319"/>
            <a:chOff x="3117921" y="2428353"/>
            <a:chExt cx="5956157" cy="3917319"/>
          </a:xfrm>
        </p:grpSpPr>
        <p:pic>
          <p:nvPicPr>
            <p:cNvPr id="5" name="Imagen 4" descr="Gráfico, Gráfico de líneas&#10;&#10;Descripción generada automáticamente">
              <a:extLst>
                <a:ext uri="{FF2B5EF4-FFF2-40B4-BE49-F238E27FC236}">
                  <a16:creationId xmlns:a16="http://schemas.microsoft.com/office/drawing/2014/main" id="{77B4A172-CFC9-350C-5DFC-3022F71C3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921" y="2428353"/>
              <a:ext cx="5956157" cy="3917319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45667E97-8B18-537F-204C-49AA05C0E8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8201" y="4150760"/>
              <a:ext cx="0" cy="179797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4D696647-2022-FBE6-19AF-73D03D8B229B}"/>
                </a:ext>
              </a:extLst>
            </p:cNvPr>
            <p:cNvSpPr/>
            <p:nvPr/>
          </p:nvSpPr>
          <p:spPr>
            <a:xfrm>
              <a:off x="6513809" y="3873357"/>
              <a:ext cx="308226" cy="3082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139780001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9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307896_TF22874644" id="{98DC1231-51BD-46F1-99CD-C69FA1A1F24B}" vid="{8E840EAD-9C85-40B5-A9DA-493DE6628EE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8E1E7B-2E87-4FF3-8F3F-2C35BCD32914}">
  <ds:schemaRefs>
    <ds:schemaRef ds:uri="http://schemas.openxmlformats.org/package/2006/metadata/core-properties"/>
    <ds:schemaRef ds:uri="6dc4bcd6-49db-4c07-9060-8acfc67cef9f"/>
    <ds:schemaRef ds:uri="http://www.w3.org/XML/1998/namespace"/>
    <ds:schemaRef ds:uri="http://schemas.microsoft.com/office/infopath/2007/PartnerControls"/>
    <ds:schemaRef ds:uri="http://purl.org/dc/terms/"/>
    <ds:schemaRef ds:uri="fb0879af-3eba-417a-a55a-ffe6dcd6ca77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385ACAB-C996-4B2F-9E78-9D032D37D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C31DB6-321D-4487-B0E2-6DD8623328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Tarjetas coleccionables</Template>
  <TotalTime>0</TotalTime>
  <Words>1152</Words>
  <Application>Microsoft Macintosh PowerPoint</Application>
  <PresentationFormat>Panorámica</PresentationFormat>
  <Paragraphs>187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Franklin Gothic Book</vt:lpstr>
      <vt:lpstr>Impact</vt:lpstr>
      <vt:lpstr>Recorte</vt:lpstr>
      <vt:lpstr>IV JORNADA DE TRANSFERENCIA</vt:lpstr>
      <vt:lpstr>Inclusión del carácter fertilidad como objetivo de selección en el programa de mejora de la oveja Manchega (O4)</vt:lpstr>
      <vt:lpstr>Fertilidad</vt:lpstr>
      <vt:lpstr>Fertilidad</vt:lpstr>
      <vt:lpstr>Fertilidad</vt:lpstr>
      <vt:lpstr>Fertilidad. Factores ambientales/manejo</vt:lpstr>
      <vt:lpstr>Fertilidad . Factores ambientales/manejo</vt:lpstr>
      <vt:lpstr>Fertilidad . Factores ambientales/manejo</vt:lpstr>
      <vt:lpstr>Fertilidad . Factores ambientales/manejo</vt:lpstr>
      <vt:lpstr>Fertilidad. Factores ambientales/manejo</vt:lpstr>
      <vt:lpstr>Fertilidad. Factores ambientales/manejo</vt:lpstr>
      <vt:lpstr>Fertilidad. Mejora genética</vt:lpstr>
      <vt:lpstr>Fertilidad. Mejora genética</vt:lpstr>
      <vt:lpstr>Fertilidad. Mejora genética</vt:lpstr>
      <vt:lpstr>Fertilidad. Mejora genética</vt:lpstr>
      <vt:lpstr>Fertilidad. Resumen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2024-04-29T16:51:49Z</dcterms:created>
  <dcterms:modified xsi:type="dcterms:W3CDTF">2024-11-27T21:49:37Z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