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7" r:id="rId5"/>
    <p:sldId id="289" r:id="rId6"/>
    <p:sldId id="269" r:id="rId7"/>
    <p:sldId id="272" r:id="rId8"/>
    <p:sldId id="268" r:id="rId9"/>
    <p:sldId id="284" r:id="rId10"/>
    <p:sldId id="275" r:id="rId11"/>
    <p:sldId id="286" r:id="rId12"/>
    <p:sldId id="276" r:id="rId13"/>
    <p:sldId id="273" r:id="rId14"/>
    <p:sldId id="287" r:id="rId15"/>
    <p:sldId id="262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0BA97-70CA-47E6-9A56-B57779657EC2}" v="59" dt="2024-11-25T14:08:22.850"/>
  </p1510:revLst>
</p1510:revInfo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8372EE-C5CF-4668-A608-C008DB1672CC}" type="datetime1">
              <a:rPr lang="es-ES" smtClean="0"/>
              <a:t>25/11/2024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854F-5177-49C6-A95F-B517BC4C227F}" type="datetime1">
              <a:rPr lang="es-ES" smtClean="0"/>
              <a:pPr/>
              <a:t>25/11/2024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14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65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457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B55BAFF-9F08-44EC-9023-03958509EB47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Forma de L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EB7532D1-9626-495D-A5A1-E0FC9C97E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4526" y="186252"/>
            <a:ext cx="2035352" cy="1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1EDDB-8526-495E-AF29-5E927E88C5E6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1479B-37B7-43ED-A480-251CFC49D02A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de L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Forma de L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AF922-A3CB-4FAA-8AFC-E452B6322AB5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36BBCF-DC7A-46B5-9144-2E7B2595F8B6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gunda opción de diapositiva de título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de L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1527124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title="Barra lateral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D894DCAC-4EB6-4600-949C-6D19AC43FD93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Forma de L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9177050" y="837279"/>
            <a:ext cx="2199942" cy="2388894"/>
          </a:xfrm>
          <a:prstGeom prst="corner">
            <a:avLst>
              <a:gd name="adj1" fmla="val 7397"/>
              <a:gd name="adj2" fmla="val 616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1814059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747392" y="499977"/>
            <a:ext cx="2691749" cy="2766442"/>
          </a:xfrm>
          <a:prstGeom prst="corner">
            <a:avLst>
              <a:gd name="adj1" fmla="val 4623"/>
              <a:gd name="adj2" fmla="val 382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71AE93AC-BA50-4456-9720-30C470F6C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669" y="165261"/>
            <a:ext cx="2062262" cy="11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49BD6-C147-4030-BB6F-1E1DD1A0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E0B1D1-D61E-4E78-BED8-6617F100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E1BEF5-07BB-47E8-8921-A75FB7AFC121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890FA-CB79-45B8-BFDE-D716B3C8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91E486-5605-40D6-B7E3-8F20E8BA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40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 e image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 title="Forma de fondo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C4FF2B-9F18-47E4-B7EE-6D23A98EAB72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contenido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Forma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Forma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Forma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 title="Forma de fondo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0618F9B-30DB-4025-957A-B5BFC04D8367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Forma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Forma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Forma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algn="ctr" rtl="0">
              <a:buNone/>
            </a:pPr>
            <a:r>
              <a:rPr lang="es-ES" noProof="0"/>
              <a:t>Segundo nivel</a:t>
            </a:r>
          </a:p>
          <a:p>
            <a:pPr marL="0" lvl="2" indent="0" algn="ctr" rtl="0">
              <a:buNone/>
            </a:pPr>
            <a:r>
              <a:rPr lang="es-ES" noProof="0"/>
              <a:t>Tercer nivel</a:t>
            </a:r>
          </a:p>
          <a:p>
            <a:pPr marL="0" lvl="3" indent="0" algn="ctr" rtl="0">
              <a:buNone/>
            </a:pPr>
            <a:r>
              <a:rPr lang="es-ES" noProof="0"/>
              <a:t>Cuarto nivel</a:t>
            </a:r>
          </a:p>
          <a:p>
            <a:pPr marL="0" lvl="4" indent="0" algn="ctr" rtl="0"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, 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3"/>
              </a:solidFill>
            </a:endParaRPr>
          </a:p>
        </p:txBody>
      </p:sp>
      <p:sp>
        <p:nvSpPr>
          <p:cNvPr id="11" name="Rectángulo: Esquinas superiores recortadas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D72611D-205E-4290-B445-DF463762CFA7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texto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0" name="Forma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: Esquinas superiores recortadas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F815F96-B514-4CF8-9D97-304E85716B23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BD0AD5D-5527-405A-8F64-40FAC3CBFB90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Forma de L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044128"/>
            <a:ext cx="2772000" cy="2453362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7" y="908796"/>
            <a:ext cx="3152309" cy="2733997"/>
          </a:xfrm>
          <a:prstGeom prst="corner">
            <a:avLst>
              <a:gd name="adj1" fmla="val 5837"/>
              <a:gd name="adj2" fmla="val 6502"/>
            </a:avLst>
          </a:prstGeom>
          <a:solidFill>
            <a:schemeClr val="accent6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Barra lateral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6E1BEF5-07BB-47E8-8921-A75FB7AFC121}" type="datetime1">
              <a:rPr lang="es-ES" noProof="0" smtClean="0"/>
              <a:t>25/11/2024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lateral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3" r:id="rId4"/>
    <p:sldLayoutId id="2147483668" r:id="rId5"/>
    <p:sldLayoutId id="2147483671" r:id="rId6"/>
    <p:sldLayoutId id="2147483669" r:id="rId7"/>
    <p:sldLayoutId id="214748367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293" y="82957"/>
            <a:ext cx="11522373" cy="3007447"/>
          </a:xfrm>
        </p:spPr>
        <p:txBody>
          <a:bodyPr rtlCol="0"/>
          <a:lstStyle/>
          <a:p>
            <a:pPr rtl="0"/>
            <a:r>
              <a:rPr lang="es-ES_tradnl" dirty="0"/>
              <a:t>IV J</a:t>
            </a:r>
            <a:r>
              <a:rPr lang="es-ES" dirty="0"/>
              <a:t>ORNADA DE TRANSFERENCIA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1999" y="2337855"/>
            <a:ext cx="4716966" cy="444381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i="1" dirty="0"/>
              <a:t>Albacete, 28 de noviembre de 2024</a:t>
            </a:r>
          </a:p>
          <a:p>
            <a:pPr rtl="0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0AFBBD58-ABE4-459B-885A-D6B6F4951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42" y="2560045"/>
            <a:ext cx="5540273" cy="3115125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3715C46F-7E0C-4835-8A9F-8B329475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366" y="5473485"/>
            <a:ext cx="5300223" cy="9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ED34267-7EB3-2146-3188-308BFCF3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484671"/>
            <a:ext cx="11178073" cy="4382729"/>
          </a:xfrm>
        </p:spPr>
        <p:txBody>
          <a:bodyPr/>
          <a:lstStyle/>
          <a:p>
            <a:pPr marL="530352" lvl="1" indent="0">
              <a:buNone/>
            </a:pPr>
            <a:endParaRPr lang="es-ES" dirty="0"/>
          </a:p>
          <a:p>
            <a:pPr marL="530352" lvl="1" indent="0">
              <a:buNone/>
            </a:pPr>
            <a:r>
              <a:rPr lang="es-ES" dirty="0"/>
              <a:t>¿Tratamientos largos o cortos?</a:t>
            </a:r>
          </a:p>
          <a:p>
            <a:pPr marL="530352" lvl="1" indent="0">
              <a:buNone/>
            </a:pPr>
            <a:endParaRPr lang="es-ES" dirty="0"/>
          </a:p>
          <a:p>
            <a:pPr lvl="1" algn="just"/>
            <a:r>
              <a:rPr lang="es-ES" sz="2000" dirty="0"/>
              <a:t>Los resultados de fertilidad obtenidos en los tratamientos largos (14 días) han sido </a:t>
            </a:r>
            <a:r>
              <a:rPr lang="es-ES" sz="2000" dirty="0" err="1"/>
              <a:t>siginificativamente</a:t>
            </a:r>
            <a:r>
              <a:rPr lang="es-ES" sz="2000" dirty="0"/>
              <a:t> mejores que los tratamientos cortos (7 días), tanto en la fertilidad por obtenida por inseminación como la total del tratamiento de sincronización.</a:t>
            </a:r>
          </a:p>
          <a:p>
            <a:pPr lvl="1" algn="just"/>
            <a:endParaRPr lang="es-ES" sz="2000" dirty="0"/>
          </a:p>
          <a:p>
            <a:pPr lvl="1" algn="just"/>
            <a:r>
              <a:rPr lang="es-ES" sz="2000" dirty="0"/>
              <a:t>En la sincronización de agosto se perdieron 7 esponjas en los tratamientos largos por una en los cortos, pese a que estas pérdidas supongan fallos de fertilidad en la mayoría de los casos, los resultados obtenidos no justifican un sobrecoste por tratamiento 1,6 € por oveja En la sincronización de marzo únicamente se perdieron dos esponjas.</a:t>
            </a:r>
          </a:p>
          <a:p>
            <a:pPr lvl="1" algn="just"/>
            <a:endParaRPr lang="es-ES" sz="2000" dirty="0"/>
          </a:p>
          <a:p>
            <a:pPr lvl="1" algn="just"/>
            <a:r>
              <a:rPr lang="es-ES" sz="2000" dirty="0"/>
              <a:t>Igualar el coste de tratamientos (sin prostaglandina) no es recomendable. </a:t>
            </a:r>
          </a:p>
          <a:p>
            <a:pPr lvl="1" algn="just"/>
            <a:endParaRPr lang="es-ES" sz="2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2E8FDE-8DDF-3B75-DEA1-94709C1A412A}"/>
              </a:ext>
            </a:extLst>
          </p:cNvPr>
          <p:cNvSpPr txBox="1"/>
          <p:nvPr/>
        </p:nvSpPr>
        <p:spPr>
          <a:xfrm>
            <a:off x="175746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CONCLUSIONES:</a:t>
            </a:r>
          </a:p>
        </p:txBody>
      </p:sp>
    </p:spTree>
    <p:extLst>
      <p:ext uri="{BB962C8B-B14F-4D97-AF65-F5344CB8AC3E}">
        <p14:creationId xmlns:p14="http://schemas.microsoft.com/office/powerpoint/2010/main" val="343129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694F2DC-CDDD-5035-EF34-653BC11A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1" y="2516497"/>
            <a:ext cx="10694438" cy="2895258"/>
          </a:xfrm>
        </p:spPr>
        <p:txBody>
          <a:bodyPr/>
          <a:lstStyle/>
          <a:p>
            <a:pPr algn="just"/>
            <a:r>
              <a:rPr lang="es-ES" sz="2000" dirty="0"/>
              <a:t>La hora de inseminación no influye significativamente en la fertilidad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Adelantar la hora de la inseminación hasta las 50 horas </a:t>
            </a:r>
            <a:r>
              <a:rPr lang="es-ES" sz="2000" dirty="0" err="1"/>
              <a:t>post-retirada</a:t>
            </a:r>
            <a:r>
              <a:rPr lang="es-ES" sz="2000" dirty="0"/>
              <a:t> de esponjas ha supuesto un pequeño aumento en la fertilidad en los tratamientos largos y significativo en los cortos.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efectos prácticos, inseminar a las 50 horas favorece el manejo (se puede retirar más tarde las esponjas) y además permite conciliar las jornadas laborales de los trabajadores.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A12954-919C-39B3-2219-97A9C65973F8}"/>
              </a:ext>
            </a:extLst>
          </p:cNvPr>
          <p:cNvSpPr txBox="1"/>
          <p:nvPr/>
        </p:nvSpPr>
        <p:spPr>
          <a:xfrm>
            <a:off x="781438" y="1774371"/>
            <a:ext cx="9118342" cy="742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352" lvl="1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s-ES" sz="2400" i="1" dirty="0">
                <a:solidFill>
                  <a:schemeClr val="tx2"/>
                </a:solidFill>
              </a:rPr>
              <a:t>¿Inseminación a las 50 o 54 horas </a:t>
            </a:r>
            <a:r>
              <a:rPr lang="es-ES" sz="2400" i="1" dirty="0" err="1">
                <a:solidFill>
                  <a:schemeClr val="tx2"/>
                </a:solidFill>
              </a:rPr>
              <a:t>post-retirada</a:t>
            </a:r>
            <a:r>
              <a:rPr lang="es-ES" sz="2400" i="1" dirty="0">
                <a:solidFill>
                  <a:schemeClr val="tx2"/>
                </a:solidFill>
              </a:rPr>
              <a:t> de esponjas?</a:t>
            </a:r>
          </a:p>
          <a:p>
            <a:pPr marL="530352" lvl="1" indent="0">
              <a:buNone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E52902-AE7A-87AC-BCE3-CFD914D2E6CD}"/>
              </a:ext>
            </a:extLst>
          </p:cNvPr>
          <p:cNvSpPr txBox="1"/>
          <p:nvPr/>
        </p:nvSpPr>
        <p:spPr>
          <a:xfrm>
            <a:off x="175746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CONCLUSIONES:</a:t>
            </a:r>
          </a:p>
        </p:txBody>
      </p:sp>
    </p:spTree>
    <p:extLst>
      <p:ext uri="{BB962C8B-B14F-4D97-AF65-F5344CB8AC3E}">
        <p14:creationId xmlns:p14="http://schemas.microsoft.com/office/powerpoint/2010/main" val="268156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05" y="1096419"/>
            <a:ext cx="10399593" cy="1909599"/>
          </a:xfrm>
        </p:spPr>
        <p:txBody>
          <a:bodyPr rtlCol="0">
            <a:normAutofit/>
          </a:bodyPr>
          <a:lstStyle/>
          <a:p>
            <a:pPr rtl="0"/>
            <a:r>
              <a:rPr lang="es-ES" cap="none" dirty="0"/>
              <a:t>GRACIAS POR SU ATENCIÓN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DF4A103-ED28-4AA9-84DF-3EBEB769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01" y="2901041"/>
            <a:ext cx="4651400" cy="2615340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B6B9AB63-453B-4C50-9926-5EAD9D269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7" y="5463893"/>
            <a:ext cx="4812376" cy="8617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173EFD3-BFAA-43B6-8038-5BAA5162E8F6}"/>
              </a:ext>
            </a:extLst>
          </p:cNvPr>
          <p:cNvSpPr txBox="1"/>
          <p:nvPr/>
        </p:nvSpPr>
        <p:spPr>
          <a:xfrm>
            <a:off x="4931273" y="5463893"/>
            <a:ext cx="7195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/>
              <a:t>Este Grupo Operativo ha sido beneficiario de las ayudas destinadas a promover la cooperación innovadora mediante la constitución de grupos operativos de innovación y la realización de proyectos piloto innovadores en la producción primaria agrícola y ganadera, en el marco del Programa de Desarrollo Rural de Castilla-La Mancha para el período 2014-2020. Está cofinanciado en un 90% por Fondos FEADER, y el resto, por la Administración General de Estado en un 3% y por la Junta de Comunidades de Castilla-La Mancha en un 7 %, con un presupuesto de 156.808,41€.</a:t>
            </a:r>
          </a:p>
        </p:txBody>
      </p:sp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Impact" panose="020B0806030902050204" pitchFamily="34" charset="0"/>
              </a:rPr>
              <a:t>TRATAMIENTOS DE SINCRONIZACIÓN Y MOMENTO DE LA I.A.</a:t>
            </a:r>
            <a:endParaRPr lang="es-ES" cap="none" dirty="0">
              <a:latin typeface="Impact" panose="020B080603090205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Oscar García </a:t>
            </a:r>
            <a:r>
              <a:rPr lang="es-ES" dirty="0" err="1"/>
              <a:t>García</a:t>
            </a:r>
            <a:r>
              <a:rPr lang="es-ES" dirty="0"/>
              <a:t> (AGRAMA)</a:t>
            </a:r>
          </a:p>
        </p:txBody>
      </p:sp>
    </p:spTree>
    <p:extLst>
      <p:ext uri="{BB962C8B-B14F-4D97-AF65-F5344CB8AC3E}">
        <p14:creationId xmlns:p14="http://schemas.microsoft.com/office/powerpoint/2010/main" val="165679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FCDB125-38B1-EF98-4662-71FF0F5BB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102" y="704379"/>
            <a:ext cx="11398898" cy="5309285"/>
          </a:xfr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FCA072-D027-6DE7-C2E6-C0CBA617E069}"/>
              </a:ext>
            </a:extLst>
          </p:cNvPr>
          <p:cNvSpPr txBox="1"/>
          <p:nvPr/>
        </p:nvSpPr>
        <p:spPr>
          <a:xfrm>
            <a:off x="2460114" y="54290"/>
            <a:ext cx="1124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7030A0"/>
                </a:solidFill>
                <a:latin typeface="+mj-lt"/>
              </a:rPr>
              <a:t>TRATAMIENTOS CORTOS &lt;&gt; LARGOS / HORA I.A.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6B3EC9-F6F1-A74C-4F36-C799D602B038}"/>
              </a:ext>
            </a:extLst>
          </p:cNvPr>
          <p:cNvSpPr txBox="1"/>
          <p:nvPr/>
        </p:nvSpPr>
        <p:spPr>
          <a:xfrm>
            <a:off x="2152204" y="1866122"/>
            <a:ext cx="25504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PVP: 4,38 €/oveja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8E666B-F71F-BEF9-E764-5D9D8B4BE326}"/>
              </a:ext>
            </a:extLst>
          </p:cNvPr>
          <p:cNvSpPr txBox="1"/>
          <p:nvPr/>
        </p:nvSpPr>
        <p:spPr>
          <a:xfrm>
            <a:off x="2152203" y="4437881"/>
            <a:ext cx="25504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PVP: 5,98 €/oveja</a:t>
            </a:r>
          </a:p>
        </p:txBody>
      </p:sp>
    </p:spTree>
    <p:extLst>
      <p:ext uri="{BB962C8B-B14F-4D97-AF65-F5344CB8AC3E}">
        <p14:creationId xmlns:p14="http://schemas.microsoft.com/office/powerpoint/2010/main" val="4356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8E9A0B6-37AB-10E2-4094-7EA95E25D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682" y="1830320"/>
            <a:ext cx="3828620" cy="29446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277AC2-68CD-88B9-D697-B5BEFABBE2D5}"/>
              </a:ext>
            </a:extLst>
          </p:cNvPr>
          <p:cNvSpPr txBox="1"/>
          <p:nvPr/>
        </p:nvSpPr>
        <p:spPr>
          <a:xfrm>
            <a:off x="1371600" y="405825"/>
            <a:ext cx="10394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+mj-lt"/>
              </a:rPr>
              <a:t>AGRAMA – REBAÑO NACIONAL 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  <a:latin typeface="+mj-lt"/>
              </a:rPr>
              <a:t>18/08/2023    y     20/03/2024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CAD176-77C6-1173-E36A-1BA3AC42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00" y="1915671"/>
            <a:ext cx="4127350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3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821E52F-36EA-63BA-A79E-C98052403596}"/>
              </a:ext>
            </a:extLst>
          </p:cNvPr>
          <p:cNvSpPr txBox="1"/>
          <p:nvPr/>
        </p:nvSpPr>
        <p:spPr>
          <a:xfrm>
            <a:off x="3433665" y="1027783"/>
            <a:ext cx="861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18 AGOSTO 2023 (Sin PGF2</a:t>
            </a:r>
            <a:r>
              <a:rPr lang="el-GR" sz="2400" b="1" dirty="0"/>
              <a:t>α</a:t>
            </a:r>
            <a:r>
              <a:rPr lang="es-ES" sz="2400" b="1" dirty="0"/>
              <a:t>) – </a:t>
            </a:r>
            <a:r>
              <a:rPr lang="es-ES" sz="2000" b="1" dirty="0"/>
              <a:t>Mismos costes por tratamiento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E78ADE-0DB2-AC51-EF58-A87815E059D2}"/>
              </a:ext>
            </a:extLst>
          </p:cNvPr>
          <p:cNvSpPr txBox="1"/>
          <p:nvPr/>
        </p:nvSpPr>
        <p:spPr>
          <a:xfrm>
            <a:off x="100168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RESULTADOS: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297574-4120-FC14-944F-4083186BE43D}"/>
              </a:ext>
            </a:extLst>
          </p:cNvPr>
          <p:cNvGraphicFramePr>
            <a:graphicFrameLocks noGrp="1"/>
          </p:cNvGraphicFramePr>
          <p:nvPr/>
        </p:nvGraphicFramePr>
        <p:xfrm>
          <a:off x="886408" y="1869783"/>
          <a:ext cx="11159410" cy="3960434"/>
        </p:xfrm>
        <a:graphic>
          <a:graphicData uri="http://schemas.openxmlformats.org/drawingml/2006/table">
            <a:tbl>
              <a:tblPr/>
              <a:tblGrid>
                <a:gridCol w="2070025">
                  <a:extLst>
                    <a:ext uri="{9D8B030D-6E8A-4147-A177-3AD203B41FA5}">
                      <a16:colId xmlns:a16="http://schemas.microsoft.com/office/drawing/2014/main" val="118914295"/>
                    </a:ext>
                  </a:extLst>
                </a:gridCol>
                <a:gridCol w="1139706">
                  <a:extLst>
                    <a:ext uri="{9D8B030D-6E8A-4147-A177-3AD203B41FA5}">
                      <a16:colId xmlns:a16="http://schemas.microsoft.com/office/drawing/2014/main" val="3414852470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3189682691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137321512"/>
                    </a:ext>
                  </a:extLst>
                </a:gridCol>
                <a:gridCol w="1316468">
                  <a:extLst>
                    <a:ext uri="{9D8B030D-6E8A-4147-A177-3AD203B41FA5}">
                      <a16:colId xmlns:a16="http://schemas.microsoft.com/office/drawing/2014/main" val="1353626097"/>
                    </a:ext>
                  </a:extLst>
                </a:gridCol>
                <a:gridCol w="1651614">
                  <a:extLst>
                    <a:ext uri="{9D8B030D-6E8A-4147-A177-3AD203B41FA5}">
                      <a16:colId xmlns:a16="http://schemas.microsoft.com/office/drawing/2014/main" val="568534640"/>
                    </a:ext>
                  </a:extLst>
                </a:gridCol>
                <a:gridCol w="1189162">
                  <a:extLst>
                    <a:ext uri="{9D8B030D-6E8A-4147-A177-3AD203B41FA5}">
                      <a16:colId xmlns:a16="http://schemas.microsoft.com/office/drawing/2014/main" val="4237148404"/>
                    </a:ext>
                  </a:extLst>
                </a:gridCol>
                <a:gridCol w="1739701">
                  <a:extLst>
                    <a:ext uri="{9D8B030D-6E8A-4147-A177-3AD203B41FA5}">
                      <a16:colId xmlns:a16="http://schemas.microsoft.com/office/drawing/2014/main" val="4282682699"/>
                    </a:ext>
                  </a:extLst>
                </a:gridCol>
              </a:tblGrid>
              <a:tr h="425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PARIDERA ENERO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07798"/>
                  </a:ext>
                </a:extLst>
              </a:tr>
              <a:tr h="4256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ParIA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ParRMIA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617148"/>
                  </a:ext>
                </a:extLst>
              </a:tr>
              <a:tr h="621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611857"/>
                  </a:ext>
                </a:extLst>
              </a:tr>
              <a:tr h="621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715045"/>
                  </a:ext>
                </a:extLst>
              </a:tr>
              <a:tr h="621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953057"/>
                  </a:ext>
                </a:extLst>
              </a:tr>
              <a:tr h="621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46854"/>
                  </a:ext>
                </a:extLst>
              </a:tr>
              <a:tr h="621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50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8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B6E6C1-A10B-86F3-29D1-F235733198C8}"/>
              </a:ext>
            </a:extLst>
          </p:cNvPr>
          <p:cNvSpPr txBox="1"/>
          <p:nvPr/>
        </p:nvSpPr>
        <p:spPr>
          <a:xfrm>
            <a:off x="175746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RESULTADOS: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1C63F2-C115-CA2C-42EE-DD30277A0EDC}"/>
              </a:ext>
            </a:extLst>
          </p:cNvPr>
          <p:cNvSpPr txBox="1"/>
          <p:nvPr/>
        </p:nvSpPr>
        <p:spPr>
          <a:xfrm>
            <a:off x="3786972" y="966227"/>
            <a:ext cx="354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20 MARZO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9F60297-9DA6-E824-F6CA-CD766CF77B3F}"/>
              </a:ext>
            </a:extLst>
          </p:cNvPr>
          <p:cNvGraphicFramePr>
            <a:graphicFrameLocks noGrp="1"/>
          </p:cNvGraphicFramePr>
          <p:nvPr/>
        </p:nvGraphicFramePr>
        <p:xfrm>
          <a:off x="858416" y="1704049"/>
          <a:ext cx="11103430" cy="4009180"/>
        </p:xfrm>
        <a:graphic>
          <a:graphicData uri="http://schemas.openxmlformats.org/drawingml/2006/table">
            <a:tbl>
              <a:tblPr/>
              <a:tblGrid>
                <a:gridCol w="2021738">
                  <a:extLst>
                    <a:ext uri="{9D8B030D-6E8A-4147-A177-3AD203B41FA5}">
                      <a16:colId xmlns:a16="http://schemas.microsoft.com/office/drawing/2014/main" val="2012654236"/>
                    </a:ext>
                  </a:extLst>
                </a:gridCol>
                <a:gridCol w="1038703">
                  <a:extLst>
                    <a:ext uri="{9D8B030D-6E8A-4147-A177-3AD203B41FA5}">
                      <a16:colId xmlns:a16="http://schemas.microsoft.com/office/drawing/2014/main" val="1099853356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728006537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46080244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01357579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550837793"/>
                    </a:ext>
                  </a:extLst>
                </a:gridCol>
                <a:gridCol w="1129004">
                  <a:extLst>
                    <a:ext uri="{9D8B030D-6E8A-4147-A177-3AD203B41FA5}">
                      <a16:colId xmlns:a16="http://schemas.microsoft.com/office/drawing/2014/main" val="2035884821"/>
                    </a:ext>
                  </a:extLst>
                </a:gridCol>
                <a:gridCol w="1651520">
                  <a:extLst>
                    <a:ext uri="{9D8B030D-6E8A-4147-A177-3AD203B41FA5}">
                      <a16:colId xmlns:a16="http://schemas.microsoft.com/office/drawing/2014/main" val="1551974874"/>
                    </a:ext>
                  </a:extLst>
                </a:gridCol>
              </a:tblGrid>
              <a:tr h="56122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PARIDERA AGOSTO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503742"/>
                  </a:ext>
                </a:extLst>
              </a:tr>
              <a:tr h="5339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ParRMIA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051558"/>
                  </a:ext>
                </a:extLst>
              </a:tr>
              <a:tr h="582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93781"/>
                  </a:ext>
                </a:extLst>
              </a:tr>
              <a:tr h="582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29537"/>
                  </a:ext>
                </a:extLst>
              </a:tr>
              <a:tr h="582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548393"/>
                  </a:ext>
                </a:extLst>
              </a:tr>
              <a:tr h="582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82029"/>
                  </a:ext>
                </a:extLst>
              </a:tr>
              <a:tr h="582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3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6E78ADE-0DB2-AC51-EF58-A87815E059D2}"/>
              </a:ext>
            </a:extLst>
          </p:cNvPr>
          <p:cNvSpPr txBox="1"/>
          <p:nvPr/>
        </p:nvSpPr>
        <p:spPr>
          <a:xfrm>
            <a:off x="175746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RESULTADOS: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AE61D5-0090-F2FF-5C37-7B0DF339C3D5}"/>
              </a:ext>
            </a:extLst>
          </p:cNvPr>
          <p:cNvSpPr txBox="1"/>
          <p:nvPr/>
        </p:nvSpPr>
        <p:spPr>
          <a:xfrm>
            <a:off x="4234841" y="966227"/>
            <a:ext cx="354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VARIEDAD BLANCA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73DDE8-5034-5E92-B918-DB5141D70564}"/>
              </a:ext>
            </a:extLst>
          </p:cNvPr>
          <p:cNvGraphicFramePr>
            <a:graphicFrameLocks noGrp="1"/>
          </p:cNvGraphicFramePr>
          <p:nvPr/>
        </p:nvGraphicFramePr>
        <p:xfrm>
          <a:off x="1334275" y="1630173"/>
          <a:ext cx="10179699" cy="1990103"/>
        </p:xfrm>
        <a:graphic>
          <a:graphicData uri="http://schemas.openxmlformats.org/drawingml/2006/table">
            <a:tbl>
              <a:tblPr/>
              <a:tblGrid>
                <a:gridCol w="1408925">
                  <a:extLst>
                    <a:ext uri="{9D8B030D-6E8A-4147-A177-3AD203B41FA5}">
                      <a16:colId xmlns:a16="http://schemas.microsoft.com/office/drawing/2014/main" val="4183157879"/>
                    </a:ext>
                  </a:extLst>
                </a:gridCol>
                <a:gridCol w="1657802">
                  <a:extLst>
                    <a:ext uri="{9D8B030D-6E8A-4147-A177-3AD203B41FA5}">
                      <a16:colId xmlns:a16="http://schemas.microsoft.com/office/drawing/2014/main" val="1563623714"/>
                    </a:ext>
                  </a:extLst>
                </a:gridCol>
                <a:gridCol w="718339">
                  <a:extLst>
                    <a:ext uri="{9D8B030D-6E8A-4147-A177-3AD203B41FA5}">
                      <a16:colId xmlns:a16="http://schemas.microsoft.com/office/drawing/2014/main" val="569319483"/>
                    </a:ext>
                  </a:extLst>
                </a:gridCol>
                <a:gridCol w="1126808">
                  <a:extLst>
                    <a:ext uri="{9D8B030D-6E8A-4147-A177-3AD203B41FA5}">
                      <a16:colId xmlns:a16="http://schemas.microsoft.com/office/drawing/2014/main" val="258718568"/>
                    </a:ext>
                  </a:extLst>
                </a:gridCol>
                <a:gridCol w="1126808">
                  <a:extLst>
                    <a:ext uri="{9D8B030D-6E8A-4147-A177-3AD203B41FA5}">
                      <a16:colId xmlns:a16="http://schemas.microsoft.com/office/drawing/2014/main" val="2118451680"/>
                    </a:ext>
                  </a:extLst>
                </a:gridCol>
                <a:gridCol w="1469285">
                  <a:extLst>
                    <a:ext uri="{9D8B030D-6E8A-4147-A177-3AD203B41FA5}">
                      <a16:colId xmlns:a16="http://schemas.microsoft.com/office/drawing/2014/main" val="2892002562"/>
                    </a:ext>
                  </a:extLst>
                </a:gridCol>
                <a:gridCol w="1084764">
                  <a:extLst>
                    <a:ext uri="{9D8B030D-6E8A-4147-A177-3AD203B41FA5}">
                      <a16:colId xmlns:a16="http://schemas.microsoft.com/office/drawing/2014/main" val="1983469187"/>
                    </a:ext>
                  </a:extLst>
                </a:gridCol>
                <a:gridCol w="1586968">
                  <a:extLst>
                    <a:ext uri="{9D8B030D-6E8A-4147-A177-3AD203B41FA5}">
                      <a16:colId xmlns:a16="http://schemas.microsoft.com/office/drawing/2014/main" val="2439856455"/>
                    </a:ext>
                  </a:extLst>
                </a:gridCol>
              </a:tblGrid>
              <a:tr h="297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 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PARIDERA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11340"/>
                  </a:ext>
                </a:extLst>
              </a:tr>
              <a:tr h="313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ParRMIA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116928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559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2571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33037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75465"/>
                  </a:ext>
                </a:extLst>
              </a:tr>
              <a:tr h="3087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508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D32180-8722-9C07-DDBA-01390A1472ED}"/>
              </a:ext>
            </a:extLst>
          </p:cNvPr>
          <p:cNvGraphicFramePr>
            <a:graphicFrameLocks noGrp="1"/>
          </p:cNvGraphicFramePr>
          <p:nvPr/>
        </p:nvGraphicFramePr>
        <p:xfrm>
          <a:off x="1334274" y="3990081"/>
          <a:ext cx="10179699" cy="1975917"/>
        </p:xfrm>
        <a:graphic>
          <a:graphicData uri="http://schemas.openxmlformats.org/drawingml/2006/table">
            <a:tbl>
              <a:tblPr/>
              <a:tblGrid>
                <a:gridCol w="1436918">
                  <a:extLst>
                    <a:ext uri="{9D8B030D-6E8A-4147-A177-3AD203B41FA5}">
                      <a16:colId xmlns:a16="http://schemas.microsoft.com/office/drawing/2014/main" val="3419815527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val="4122580669"/>
                    </a:ext>
                  </a:extLst>
                </a:gridCol>
                <a:gridCol w="727787">
                  <a:extLst>
                    <a:ext uri="{9D8B030D-6E8A-4147-A177-3AD203B41FA5}">
                      <a16:colId xmlns:a16="http://schemas.microsoft.com/office/drawing/2014/main" val="3518574972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58676536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617858377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742222054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1832104205"/>
                    </a:ext>
                  </a:extLst>
                </a:gridCol>
                <a:gridCol w="1539549">
                  <a:extLst>
                    <a:ext uri="{9D8B030D-6E8A-4147-A177-3AD203B41FA5}">
                      <a16:colId xmlns:a16="http://schemas.microsoft.com/office/drawing/2014/main" val="3972594584"/>
                    </a:ext>
                  </a:extLst>
                </a:gridCol>
              </a:tblGrid>
              <a:tr h="25677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MARZO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PARIDERA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35463"/>
                  </a:ext>
                </a:extLst>
              </a:tr>
              <a:tr h="4523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ParRMIA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83794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6397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056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28827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1492"/>
                  </a:ext>
                </a:extLst>
              </a:tr>
              <a:tr h="207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6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4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6E78ADE-0DB2-AC51-EF58-A87815E059D2}"/>
              </a:ext>
            </a:extLst>
          </p:cNvPr>
          <p:cNvSpPr txBox="1"/>
          <p:nvPr/>
        </p:nvSpPr>
        <p:spPr>
          <a:xfrm>
            <a:off x="1757463" y="904673"/>
            <a:ext cx="43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RESULTADOS: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AE61D5-0090-F2FF-5C37-7B0DF339C3D5}"/>
              </a:ext>
            </a:extLst>
          </p:cNvPr>
          <p:cNvSpPr txBox="1"/>
          <p:nvPr/>
        </p:nvSpPr>
        <p:spPr>
          <a:xfrm>
            <a:off x="4234841" y="966227"/>
            <a:ext cx="354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VARIEDAD NEGRA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73DDE8-5034-5E92-B918-DB5141D70564}"/>
              </a:ext>
            </a:extLst>
          </p:cNvPr>
          <p:cNvGraphicFramePr>
            <a:graphicFrameLocks noGrp="1"/>
          </p:cNvGraphicFramePr>
          <p:nvPr/>
        </p:nvGraphicFramePr>
        <p:xfrm>
          <a:off x="1334275" y="1630173"/>
          <a:ext cx="10179699" cy="1990103"/>
        </p:xfrm>
        <a:graphic>
          <a:graphicData uri="http://schemas.openxmlformats.org/drawingml/2006/table">
            <a:tbl>
              <a:tblPr/>
              <a:tblGrid>
                <a:gridCol w="1408925">
                  <a:extLst>
                    <a:ext uri="{9D8B030D-6E8A-4147-A177-3AD203B41FA5}">
                      <a16:colId xmlns:a16="http://schemas.microsoft.com/office/drawing/2014/main" val="4183157879"/>
                    </a:ext>
                  </a:extLst>
                </a:gridCol>
                <a:gridCol w="1657802">
                  <a:extLst>
                    <a:ext uri="{9D8B030D-6E8A-4147-A177-3AD203B41FA5}">
                      <a16:colId xmlns:a16="http://schemas.microsoft.com/office/drawing/2014/main" val="1563623714"/>
                    </a:ext>
                  </a:extLst>
                </a:gridCol>
                <a:gridCol w="718339">
                  <a:extLst>
                    <a:ext uri="{9D8B030D-6E8A-4147-A177-3AD203B41FA5}">
                      <a16:colId xmlns:a16="http://schemas.microsoft.com/office/drawing/2014/main" val="569319483"/>
                    </a:ext>
                  </a:extLst>
                </a:gridCol>
                <a:gridCol w="1126808">
                  <a:extLst>
                    <a:ext uri="{9D8B030D-6E8A-4147-A177-3AD203B41FA5}">
                      <a16:colId xmlns:a16="http://schemas.microsoft.com/office/drawing/2014/main" val="258718568"/>
                    </a:ext>
                  </a:extLst>
                </a:gridCol>
                <a:gridCol w="1126808">
                  <a:extLst>
                    <a:ext uri="{9D8B030D-6E8A-4147-A177-3AD203B41FA5}">
                      <a16:colId xmlns:a16="http://schemas.microsoft.com/office/drawing/2014/main" val="2118451680"/>
                    </a:ext>
                  </a:extLst>
                </a:gridCol>
                <a:gridCol w="1469285">
                  <a:extLst>
                    <a:ext uri="{9D8B030D-6E8A-4147-A177-3AD203B41FA5}">
                      <a16:colId xmlns:a16="http://schemas.microsoft.com/office/drawing/2014/main" val="2892002562"/>
                    </a:ext>
                  </a:extLst>
                </a:gridCol>
                <a:gridCol w="1084764">
                  <a:extLst>
                    <a:ext uri="{9D8B030D-6E8A-4147-A177-3AD203B41FA5}">
                      <a16:colId xmlns:a16="http://schemas.microsoft.com/office/drawing/2014/main" val="1983469187"/>
                    </a:ext>
                  </a:extLst>
                </a:gridCol>
                <a:gridCol w="1586968">
                  <a:extLst>
                    <a:ext uri="{9D8B030D-6E8A-4147-A177-3AD203B41FA5}">
                      <a16:colId xmlns:a16="http://schemas.microsoft.com/office/drawing/2014/main" val="2439856455"/>
                    </a:ext>
                  </a:extLst>
                </a:gridCol>
              </a:tblGrid>
              <a:tr h="297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 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PARIDERA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11340"/>
                  </a:ext>
                </a:extLst>
              </a:tr>
              <a:tr h="313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ParRMIA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116928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559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2571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33037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75465"/>
                  </a:ext>
                </a:extLst>
              </a:tr>
              <a:tr h="3087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508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D32180-8722-9C07-DDBA-01390A1472ED}"/>
              </a:ext>
            </a:extLst>
          </p:cNvPr>
          <p:cNvGraphicFramePr>
            <a:graphicFrameLocks noGrp="1"/>
          </p:cNvGraphicFramePr>
          <p:nvPr/>
        </p:nvGraphicFramePr>
        <p:xfrm>
          <a:off x="1334274" y="3990081"/>
          <a:ext cx="10179699" cy="1975917"/>
        </p:xfrm>
        <a:graphic>
          <a:graphicData uri="http://schemas.openxmlformats.org/drawingml/2006/table">
            <a:tbl>
              <a:tblPr/>
              <a:tblGrid>
                <a:gridCol w="1436918">
                  <a:extLst>
                    <a:ext uri="{9D8B030D-6E8A-4147-A177-3AD203B41FA5}">
                      <a16:colId xmlns:a16="http://schemas.microsoft.com/office/drawing/2014/main" val="3419815527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val="4122580669"/>
                    </a:ext>
                  </a:extLst>
                </a:gridCol>
                <a:gridCol w="727787">
                  <a:extLst>
                    <a:ext uri="{9D8B030D-6E8A-4147-A177-3AD203B41FA5}">
                      <a16:colId xmlns:a16="http://schemas.microsoft.com/office/drawing/2014/main" val="3518574972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58676536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617858377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742222054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1832104205"/>
                    </a:ext>
                  </a:extLst>
                </a:gridCol>
                <a:gridCol w="1539549">
                  <a:extLst>
                    <a:ext uri="{9D8B030D-6E8A-4147-A177-3AD203B41FA5}">
                      <a16:colId xmlns:a16="http://schemas.microsoft.com/office/drawing/2014/main" val="3972594584"/>
                    </a:ext>
                  </a:extLst>
                </a:gridCol>
              </a:tblGrid>
              <a:tr h="25677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MARZO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PARIDERA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35463"/>
                  </a:ext>
                </a:extLst>
              </a:tr>
              <a:tr h="4523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FERT-IA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ParRMIA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FERT_TOTAL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83794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26397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14D54H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056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28827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7D54H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1492"/>
                  </a:ext>
                </a:extLst>
              </a:tr>
              <a:tr h="2073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6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4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7FE8B8D-2C23-9538-3960-0C512857D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07007"/>
              </p:ext>
            </p:extLst>
          </p:nvPr>
        </p:nvGraphicFramePr>
        <p:xfrm>
          <a:off x="2727325" y="1900238"/>
          <a:ext cx="663892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04923" imgH="1343143" progId="Excel.Sheet.12">
                  <p:embed/>
                </p:oleObj>
              </mc:Choice>
              <mc:Fallback>
                <p:oleObj name="Worksheet" r:id="rId2" imgW="2704923" imgH="1343143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7FE8B8D-2C23-9538-3960-0C512857D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7325" y="1900238"/>
                        <a:ext cx="6638925" cy="329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6302CD3-2510-FD96-3E7B-B5873606B594}"/>
              </a:ext>
            </a:extLst>
          </p:cNvPr>
          <p:cNvSpPr txBox="1"/>
          <p:nvPr/>
        </p:nvSpPr>
        <p:spPr>
          <a:xfrm>
            <a:off x="2084034" y="822286"/>
            <a:ext cx="754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  <a:latin typeface="+mj-lt"/>
              </a:rPr>
              <a:t>RESULTADOS INSEMINACIONES  2023 - 2024:</a:t>
            </a:r>
          </a:p>
        </p:txBody>
      </p:sp>
    </p:spTree>
    <p:extLst>
      <p:ext uri="{BB962C8B-B14F-4D97-AF65-F5344CB8AC3E}">
        <p14:creationId xmlns:p14="http://schemas.microsoft.com/office/powerpoint/2010/main" val="6208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896_TF22874644" id="{98DC1231-51BD-46F1-99CD-C69FA1A1F24B}" vid="{8E840EAD-9C85-40B5-A9DA-493DE6628EE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E1E7B-2E87-4FF3-8F3F-2C35BCD32914}">
  <ds:schemaRefs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infopath/2007/PartnerControls"/>
    <ds:schemaRef ds:uri="http://purl.org/dc/terms/"/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Tarjetas coleccionables</Template>
  <TotalTime>0</TotalTime>
  <Words>787</Words>
  <Application>Microsoft Office PowerPoint</Application>
  <PresentationFormat>Panorámica</PresentationFormat>
  <Paragraphs>300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Impact</vt:lpstr>
      <vt:lpstr>Recorte</vt:lpstr>
      <vt:lpstr>Worksheet</vt:lpstr>
      <vt:lpstr>IV JORNADA DE TRANSFERENCIA</vt:lpstr>
      <vt:lpstr>TRATAMIENTOS DE SINCRONIZACIÓN Y MOMENTO DE LA I.A.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2024-04-29T16:51:49Z</dcterms:created>
  <dcterms:modified xsi:type="dcterms:W3CDTF">2024-11-25T15:31:50Z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